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sldIdLst>
    <p:sldId id="298" r:id="rId3"/>
    <p:sldId id="302" r:id="rId4"/>
    <p:sldId id="299" r:id="rId5"/>
    <p:sldId id="303" r:id="rId6"/>
    <p:sldId id="304" r:id="rId7"/>
    <p:sldId id="30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/>
    <p:restoredTop sz="94470"/>
  </p:normalViewPr>
  <p:slideViewPr>
    <p:cSldViewPr showGuides="1">
      <p:cViewPr varScale="1">
        <p:scale>
          <a:sx n="107" d="100"/>
          <a:sy n="107" d="100"/>
        </p:scale>
        <p:origin x="1416" y="16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DD4A-89C3-481D-A5C5-AC16330A1B37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9B35-BD7A-4038-81E0-BFC470C5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9B35-BD7A-4038-81E0-BFC470C597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Компетенция Комитета по статусу игроков РФС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943800" cy="5112568"/>
          </a:xfrm>
        </p:spPr>
        <p:txBody>
          <a:bodyPr>
            <a:noAutofit/>
          </a:bodyPr>
          <a:lstStyle/>
          <a:p>
            <a:endParaRPr lang="ru-RU" sz="1600" dirty="0">
              <a:latin typeface="Arial"/>
              <a:cs typeface="Arial"/>
            </a:endParaRPr>
          </a:p>
          <a:p>
            <a:r>
              <a:rPr lang="ru-RU" sz="2800" b="1" dirty="0"/>
              <a:t>Комитет по статусу игроков является </a:t>
            </a:r>
            <a:r>
              <a:rPr lang="ru-RU" sz="2800" b="1" dirty="0" err="1"/>
              <a:t>юрисдикционным</a:t>
            </a:r>
            <a:r>
              <a:rPr lang="ru-RU" sz="2800" b="1" dirty="0"/>
              <a:t> органом</a:t>
            </a:r>
            <a:r>
              <a:rPr lang="ru-RU" sz="2800" dirty="0"/>
              <a:t>, который осуществляет определение статуса игроков, в том числе разрешает споры, связанные со статусом игрока, рассматривает жалобы на решения Палаты по разрешению споров, а так же следит за выполнением Регламента по статусу и переходам (трансферу) футболистов. </a:t>
            </a:r>
          </a:p>
          <a:p>
            <a:endParaRPr lang="ru-RU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3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Статистика Комитета по статусу игроков РФС за 2018-2019 </a:t>
            </a:r>
            <a:r>
              <a:rPr lang="ru-RU" sz="2400" dirty="0" err="1">
                <a:effectLst/>
              </a:rPr>
              <a:t>гг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470BEEE-8D2E-6F40-9C82-7FC7A289D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894044"/>
              </p:ext>
            </p:extLst>
          </p:nvPr>
        </p:nvGraphicFramePr>
        <p:xfrm>
          <a:off x="899593" y="1556793"/>
          <a:ext cx="7419543" cy="4606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523">
                  <a:extLst>
                    <a:ext uri="{9D8B030D-6E8A-4147-A177-3AD203B41FA5}">
                      <a16:colId xmlns:a16="http://schemas.microsoft.com/office/drawing/2014/main" val="3900071467"/>
                    </a:ext>
                  </a:extLst>
                </a:gridCol>
                <a:gridCol w="2698510">
                  <a:extLst>
                    <a:ext uri="{9D8B030D-6E8A-4147-A177-3AD203B41FA5}">
                      <a16:colId xmlns:a16="http://schemas.microsoft.com/office/drawing/2014/main" val="3120010511"/>
                    </a:ext>
                  </a:extLst>
                </a:gridCol>
                <a:gridCol w="2698510">
                  <a:extLst>
                    <a:ext uri="{9D8B030D-6E8A-4147-A177-3AD203B41FA5}">
                      <a16:colId xmlns:a16="http://schemas.microsoft.com/office/drawing/2014/main" val="19509829"/>
                    </a:ext>
                  </a:extLst>
                </a:gridCol>
              </a:tblGrid>
              <a:tr h="2310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заседаний Комитета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828810"/>
                  </a:ext>
                </a:extLst>
              </a:tr>
              <a:tr h="2310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принятых решений Комитета по существу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24491"/>
                  </a:ext>
                </a:extLst>
              </a:tr>
              <a:tr h="47648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Рассмотренные дела по первой инстанции (55)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дозаявкам футболистов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(4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,3%)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5297"/>
                  </a:ext>
                </a:extLst>
              </a:tr>
              <a:tr h="289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определению статуса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9</a:t>
                      </a:r>
                      <a:r>
                        <a:rPr lang="ru-RU" sz="1200">
                          <a:effectLst/>
                        </a:rPr>
                        <a:t> (3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,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736416"/>
                  </a:ext>
                </a:extLst>
              </a:tr>
              <a:tr h="476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 нарушении порядка регистрации трудовых договоров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(2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169399"/>
                  </a:ext>
                </a:extLst>
              </a:tr>
              <a:tr h="47648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Рассмотренные дела по апелляционной инстанции (2)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 выплате компенсации за подготовку футболистов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928190"/>
                  </a:ext>
                </a:extLst>
              </a:tr>
              <a:tr h="476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 нарушении обязательств по трансферному контракту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(1,8%)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8319689"/>
                  </a:ext>
                </a:extLst>
              </a:tr>
              <a:tr h="476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 изменении обеспечительной меры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62297"/>
                  </a:ext>
                </a:extLst>
              </a:tr>
              <a:tr h="721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 выплате поощрительной выплаты за подготовку футболистов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(1,8%)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823544"/>
                  </a:ext>
                </a:extLst>
              </a:tr>
              <a:tr h="4765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Отменено/изменено определений Палаты РФС по разрешению споров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674587"/>
                  </a:ext>
                </a:extLst>
              </a:tr>
              <a:tr h="2742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Обжаловано решений Комитета в CAS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6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5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Обзор практики Комитета по статусу игроков РФС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94" y="1412776"/>
            <a:ext cx="7943800" cy="504056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b="1" dirty="0"/>
              <a:t>ВОПРОСЫ, СВЯЗАННЫЕ С РЕГИСТРАЦИЕЙ ФУТБОЛИСТА ВНЕ РЕГИСТРАЦИОННОГО ПЕРИОДА</a:t>
            </a:r>
            <a:endParaRPr lang="ru-RU" sz="1800" dirty="0"/>
          </a:p>
          <a:p>
            <a:endParaRPr lang="ru-RU" sz="1800" dirty="0"/>
          </a:p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Клубом А в Комитет по статусу игроков было подано заявление с просьбой разрешить осуществить регистрацию Футболиста профессионала вне регистрационного периода на основании досрочного расторжения трудового договора Футболиста с Клубом Б.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 итогам заседания Комитета по статусу было вынесено определение об отказе в удовлетворении заявления.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Клуб А подал повторное заявление с просьбой пересмотра решения по вновь открывшимся или новым обстоятельствам. Было вынесено определение об отказе в удовлетворении заявления.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обоснование своей позиции Комитет ссылается на то, что материалы дела не содержат доказательств, подтверждающих достижение Футболистом и Клубом Б соглашения о реализации права Футболиста (прекращения действия (расторжения) трудового договора в одностороннем порядке в любое время).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Комитет приходит к выводу, что представленная  со стороны Клубом А декларация носит сугубо  информационный характер и  не порождает никаких правовых последствий, в том числе в отношении Футболиста.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Более того, согласно правовой позиции, изложенной в Решение от 04.102016 года по делу №236/16 и указанной в обзоре Практики Комитета за 2016 год, получение сведений о трудовой деятельности футболиста в целях его регистрации за клуб  вне регистрационного периода не может являться вновь открывшимся обстоятельством.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849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Обзор практики Комитета по статусу игроков РФС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94" y="1412776"/>
            <a:ext cx="7943800" cy="504056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b="1" dirty="0"/>
              <a:t>ВОПРОСЫ, СВЯЗАННЫЕ С РЕГИСТРАЦИЕЙ ФУТБОЛИСТА ВНЕ РЕГИСТРАЦИОННОГО ПЕРИОДА</a:t>
            </a:r>
            <a:endParaRPr lang="ru-RU" sz="1800" dirty="0"/>
          </a:p>
          <a:p>
            <a:endParaRPr lang="ru-RU" sz="1800" dirty="0"/>
          </a:p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Клубом А в Комитет по статусу игроков было подано заявление с просьбой восстановить срок на подачу заявления о регистрации Футболиста и зарегистрировать его вне регистрационного периода.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уважительных причин для восстановления срока Клуб А указывает на свое участие в турнире за пределами Российской Федерации, позднее получение оригиналов документов (трудовая книжка, соглашение о расторжении трудового договора) на футболиста.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Изучив изложенные в заявлении доводы, Комитет приходит к выводу об отсутствии оснований для восстановления срока.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Решение о регистрации футболиста-профессионала вне регистрационного периода принимается с учётом фактических обстоятельств и при условии сохранения целостности спортивных соревнований.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силу ст. 24 Регламента РФС по разрешению споров  и согласно правовой позиции Комитета, изложенной в обзоре Практики за 2016 год по делу №235/16, в целях получения клубом разрешения на регистрацию игроков вне регистрационного периода бремя доказывания наличия оснований для такой регистрации возлагается на заявителя.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 своему заявлению Клуб А не приложил доказательства, подтверждающие причины пропуска рассматриваемого срока.</a:t>
            </a:r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7807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Обзор практики Комитета по статусу игроков РФС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94" y="1412776"/>
            <a:ext cx="7943800" cy="504056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b="1" dirty="0"/>
              <a:t>ВОПРОСЫ, СВЯЗАННЫЕ С ПРИЗНАНИЕМ ОТСУТСТВИЯ СТАТУСА «ЛЕГИОНЕР»</a:t>
            </a:r>
            <a:endParaRPr lang="ru-RU" sz="1800" dirty="0"/>
          </a:p>
          <a:p>
            <a:endParaRPr lang="ru-RU" sz="1800" dirty="0"/>
          </a:p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Футболист обратился в Комитет по статусу игроков с заявлением о признании у него отсутствия статуса «легионер».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уважительных причин Футболист указывает следующее: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участия в матчах за национальную сборную команду Украины по футболу,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его отец родился на территории РФ,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он сам в настоящий момент является гражданином РФ.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Проверив данные доводы, Комитет признал основания для отсутствия статуса «легионер» в силу выполнения п. (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) ст. 7 и ч. 1. ст. 8 Регламента по применению положений статута ФИФА.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Комитет приходит к выводу: удовлетворить заявление Игрока А и признать отсутствие у него статуса «легионер».</a:t>
            </a:r>
          </a:p>
        </p:txBody>
      </p:sp>
    </p:spTree>
    <p:extLst>
      <p:ext uri="{BB962C8B-B14F-4D97-AF65-F5344CB8AC3E}">
        <p14:creationId xmlns:p14="http://schemas.microsoft.com/office/powerpoint/2010/main" val="26726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Обзор практики Комитета по статусу игроков РФС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943800" cy="5328592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b="1" dirty="0"/>
              <a:t>ВОПРОСЫ, СВЯЗАННЫЕ С ОБЖАЛОВАНИЕМ РЕШЕНИЙ ПАЛАТЫ РФС ПО РАЗРЕШЕНИЮ СПОРОВ</a:t>
            </a:r>
            <a:endParaRPr lang="ru-RU" sz="1800" dirty="0"/>
          </a:p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Футболист обратился в Комитет по статусу игроков с заявлением об обжаловании Определения Палаты РФС по разрешению споров.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Палате Клуб ходатайствовал о принятии к производству встречного заявления в отношении Футболиста об установлении отсутствия уважительной причины при досрочном расторжении трудового договора по инициативе Футболиста (по собственному желанию), возложении обязанности произвести выплату за досрочное расторжение трудового договора без уважительной причины.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Рассмотрев ходатайство Клуба о принятии встречного заявления, Палата посчитала его подлежащим удовлетворению. Одновременно с указанным, Палата объединила первоначальное заявление Футболиста в отношении Клуба и встречное заявление Клуба в отношении Футболиста в одно производство.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Футболит просил оставить встречное заявление Клуба без рассмотрения . Палата постановила отказать Футболисту в этом.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Заявитель считает, что Палата необоснованно отказала в удовлетворении его ходатайства, поскольку Клуб, заявляя встречные требования, не выполнил требования п.2 ст. 41 Регламента РФС по разрешению споров, в соответствии с которым, по мнению апеллянта, Клуб обязан был соблюдать указанный в приведенной норме претензионный порядок до обращения в Палату.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Комитет решил, что заявление встречных требований, в силу ч.1 ст. 16 Регламента РФС по разрешению споров, является одним из процессуальных прав Клуба, а ст. 60 Регламента РФС по разрешению споров регламентирует лишь основания отмены или изменения решения Палаты в Комитете.</a:t>
            </a:r>
          </a:p>
        </p:txBody>
      </p:sp>
    </p:spTree>
    <p:extLst>
      <p:ext uri="{BB962C8B-B14F-4D97-AF65-F5344CB8AC3E}">
        <p14:creationId xmlns:p14="http://schemas.microsoft.com/office/powerpoint/2010/main" val="1400836432"/>
      </p:ext>
    </p:extLst>
  </p:cSld>
  <p:clrMapOvr>
    <a:masterClrMapping/>
  </p:clrMapOvr>
</p:sld>
</file>

<file path=ppt/theme/theme1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8115FC5-B33E-4CB1-A75F-122CE5BF57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0</TotalTime>
  <Words>948</Words>
  <Application>Microsoft Macintosh PowerPoint</Application>
  <PresentationFormat>Экран (4:3)</PresentationFormat>
  <Paragraphs>76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TS101881357</vt:lpstr>
      <vt:lpstr>Компетенция Комитета по статусу игроков РФС</vt:lpstr>
      <vt:lpstr>Статистика Комитета по статусу игроков РФС за 2018-2019 гг</vt:lpstr>
      <vt:lpstr>Обзор практики Комитета по статусу игроков РФС</vt:lpstr>
      <vt:lpstr>Обзор практики Комитета по статусу игроков РФС</vt:lpstr>
      <vt:lpstr>Обзор практики Комитета по статусу игроков РФС</vt:lpstr>
      <vt:lpstr>Обзор практики Комитета по статусу игроков РФС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2013-09-04T07:31:30Z</dcterms:created>
  <dcterms:modified xsi:type="dcterms:W3CDTF">2019-06-27T14:54:21Z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