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12"/>
  </p:notesMasterIdLst>
  <p:sldIdLst>
    <p:sldId id="256" r:id="rId2"/>
    <p:sldId id="267" r:id="rId3"/>
    <p:sldId id="272" r:id="rId4"/>
    <p:sldId id="270" r:id="rId5"/>
    <p:sldId id="273" r:id="rId6"/>
    <p:sldId id="269" r:id="rId7"/>
    <p:sldId id="271" r:id="rId8"/>
    <p:sldId id="257" r:id="rId9"/>
    <p:sldId id="258" r:id="rId10"/>
    <p:sldId id="27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50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03B88-C1F0-4CBB-94FB-5AD676CB270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0D9A04-1841-419E-B568-09FB74AC448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>
          <a:gsLst>
            <a:gs pos="0">
              <a:schemeClr val="accent1">
                <a:lumMod val="110000"/>
                <a:satMod val="105000"/>
                <a:tint val="67000"/>
                <a:alpha val="57000"/>
              </a:schemeClr>
            </a:gs>
            <a:gs pos="50000">
              <a:schemeClr val="accent1">
                <a:lumMod val="105000"/>
                <a:satMod val="103000"/>
                <a:tint val="73000"/>
                <a:alpha val="33000"/>
              </a:schemeClr>
            </a:gs>
            <a:gs pos="100000">
              <a:schemeClr val="accent1">
                <a:lumMod val="105000"/>
                <a:satMod val="109000"/>
                <a:tint val="81000"/>
                <a:alpha val="18000"/>
              </a:schemeClr>
            </a:gs>
          </a:gsLst>
        </a:gradFill>
        <a:ln>
          <a:noFill/>
          <a:headEnd type="none" w="med" len="med"/>
          <a:tailEnd type="none" w="med" len="med"/>
        </a:ln>
      </dgm:spPr>
      <dgm:t>
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</a:bodyPr>
        <a:lstStyle/>
        <a:p>
          <a:pPr marL="0" algn="ctr" defTabSz="914400" rtl="0" eaLnBrk="1" latinLnBrk="0" hangingPunct="1"/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Входит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ли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в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компетенцию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Палаты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РФС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по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разрешению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споров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рассмотрение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настоящего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спора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?</a:t>
          </a:r>
          <a:endParaRPr lang="ru-RU" sz="1800" b="1" i="1" kern="1200" dirty="0">
            <a:solidFill>
              <a:schemeClr val="dk1"/>
            </a:solidFill>
            <a:latin typeface="+mj-lt"/>
            <a:ea typeface="+mn-ea"/>
            <a:cs typeface="+mn-cs"/>
          </a:endParaRPr>
        </a:p>
        <a:p>
          <a:pPr marL="0" algn="ctr" defTabSz="914400" rtl="0" eaLnBrk="1" latinLnBrk="0" hangingPunct="1"/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Комитет поддерживает вывод Палаты о том, что наличие международного перехода Футболиста на условиях «аренды» из иностранного футбольного клуба в Футбольный клуб 1. и из иностранного футбольного клуба в Футбольный клуб 2 </a:t>
          </a:r>
          <a:r>
            <a:rPr lang="ru-RU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не влияет на компетенцию Палаты по рассмотрению заявления</a:t>
          </a:r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Футбольного </a:t>
          </a:r>
          <a:r>
            <a:rPr lang="ru-RU" sz="1800" kern="1200" dirty="0" smtClean="0">
              <a:solidFill>
                <a:schemeClr val="dk1"/>
              </a:solidFill>
              <a:latin typeface="+mj-lt"/>
              <a:ea typeface="+mn-ea"/>
              <a:cs typeface="+mn-cs"/>
            </a:rPr>
            <a:t>клуба 1 </a:t>
          </a:r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в отношении Футбольного клуба 2. </a:t>
          </a:r>
        </a:p>
        <a:p>
          <a:pPr marL="0" algn="ctr" defTabSz="914400" rtl="0" eaLnBrk="1" latinLnBrk="0" hangingPunct="1"/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Международный переход Футболиста из иностранного футбольного клуба в Футбольный клуб 2 </a:t>
          </a:r>
          <a:r>
            <a:rPr lang="ru-RU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влияет на выбор регламентных норм</a:t>
          </a:r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, регулирующих вопросы выплаты компенсации за подготовку футболиста. </a:t>
          </a:r>
        </a:p>
        <a:p>
          <a:pPr marL="0" algn="ctr" defTabSz="914400" rtl="0" eaLnBrk="1" latinLnBrk="0" hangingPunct="1"/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В тех случаях, когда спор между клубами одной ассоциации вытекает из перехода (трансфера) футболиста из клубов разных ассоциаций</a:t>
          </a:r>
          <a:r>
            <a:rPr lang="ru-RU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, подлежит применению регламент, регулирующий данный переход футболиста, а именно регламент ФИФА по статусу и переходам (трансферу) футболистов.</a:t>
          </a:r>
          <a:endParaRPr lang="en-US" sz="1800" b="1" i="1" kern="1200" dirty="0">
            <a:solidFill>
              <a:schemeClr val="dk1"/>
            </a:solidFill>
            <a:latin typeface="+mj-lt"/>
            <a:ea typeface="+mn-ea"/>
            <a:cs typeface="+mn-cs"/>
          </a:endParaRPr>
        </a:p>
      </dgm:t>
    </dgm:pt>
    <dgm:pt modelId="{9F60BB76-7815-40BF-80BE-C591527CCD84}" type="parTrans" cxnId="{EAAAB5E8-BBDA-4114-8460-E56539B5457B}">
      <dgm:prSet/>
      <dgm:spPr/>
      <dgm:t>
        <a:bodyPr/>
        <a:lstStyle/>
        <a:p>
          <a:endParaRPr lang="en-US"/>
        </a:p>
      </dgm:t>
    </dgm:pt>
    <dgm:pt modelId="{410073BE-44A0-41B3-8D67-E3442CCACECF}" type="sibTrans" cxnId="{EAAAB5E8-BBDA-4114-8460-E56539B5457B}">
      <dgm:prSet phldrT="1" phldr="0"/>
      <dgm:spPr/>
      <dgm:t>
        <a:bodyPr/>
        <a:lstStyle/>
        <a:p>
          <a:endParaRPr lang="en-US"/>
        </a:p>
      </dgm:t>
    </dgm:pt>
    <dgm:pt modelId="{736927FE-63D1-4BBD-82B0-F57A61231EB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noFill/>
          <a:headEnd type="none" w="med" len="med"/>
          <a:tailEnd type="none" w="med" len="med"/>
        </a:ln>
      </dgm:spPr>
      <dgm:t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Подлежит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ли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выплате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ru-RU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Ф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утбольным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клубом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ru-RU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2 Ф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утбольному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клубу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ru-RU" sz="1800" b="1" i="1" kern="1200" smtClean="0">
              <a:solidFill>
                <a:prstClr val="black"/>
              </a:solidFill>
              <a:latin typeface="+mj-lt"/>
              <a:ea typeface="+mn-ea"/>
              <a:cs typeface="+mn-cs"/>
            </a:rPr>
            <a:t>1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компенсация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за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подготовку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футболиста</a:t>
          </a:r>
          <a:r>
            <a:rPr lang="ru-RU" sz="1800" b="1" i="1" kern="1200" dirty="0" smtClean="0">
              <a:solidFill>
                <a:prstClr val="black"/>
              </a:solidFill>
              <a:latin typeface="+mj-lt"/>
              <a:ea typeface="+mn-ea"/>
              <a:cs typeface="+mn-cs"/>
            </a:rPr>
            <a:t>-профессионала</a:t>
          </a:r>
          <a:r>
            <a:rPr lang="en-US" sz="1800" b="1" i="1" kern="1200" dirty="0" smtClean="0">
              <a:solidFill>
                <a:prstClr val="black"/>
              </a:solidFill>
              <a:latin typeface="+mj-lt"/>
              <a:ea typeface="+mn-ea"/>
              <a:cs typeface="+mn-cs"/>
            </a:rPr>
            <a:t>?</a:t>
          </a:r>
          <a:endParaRPr lang="ru-RU" sz="1800" b="1" i="1" kern="1200" dirty="0">
            <a:solidFill>
              <a:prstClr val="black"/>
            </a:solidFill>
            <a:latin typeface="+mj-lt"/>
            <a:ea typeface="+mn-ea"/>
            <a:cs typeface="+mn-cs"/>
          </a:endParaRP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В соответствии с обстоятельствами дела, на момент заключения </a:t>
          </a:r>
          <a:r>
            <a:rPr lang="ru-RU" sz="1600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трансферного</a:t>
          </a: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контракта о переходе Футболиста из иностранного футбольного клуба в Футбольный клуб 2, Футболисту исполнилось 20 полных лет. </a:t>
          </a: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Применению подлежат положения статьи 20 Регламента ФИФА по статусу и переходам (трансферу) футболистов</a:t>
          </a: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, а также Приложения №4 к указанному регламенту ФИФА. В частности, положения статьи 3 Приложения №4 к Регламенту ФИФА, в которой указывается, что в случае нескольких последовательных трансферов футболиста профессионала, компенсация за подготовку подлежит выплате только предыдущему клубу за время его фактической подготовки. </a:t>
          </a: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Комитет поддерживает выводы Палаты о распространении права на получение компенсации за подготовку на клубы в которых Футболист был в аренде, основанные на практике рассмотрения аналогичных споров в Палате по разрешению споров ФИФА и Спортивного Арбитражного суда (г. Лозанна).</a:t>
          </a: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Размер компенсации за подготовку Футболиста рассчитан Палатой, в соответствии с Регламентом ФИФА по статуту и переходам (трансферу) футболистов, а также циркулярным письмом ФИФА.</a:t>
          </a:r>
        </a:p>
      </dgm:t>
    </dgm:pt>
    <dgm:pt modelId="{FA118B5C-56A3-4E13-A4A9-1C7B763079EC}" type="parTrans" cxnId="{8A142714-65B7-4172-B669-FAFA8B394C23}">
      <dgm:prSet/>
      <dgm:spPr/>
      <dgm:t>
        <a:bodyPr/>
        <a:lstStyle/>
        <a:p>
          <a:endParaRPr lang="en-US"/>
        </a:p>
      </dgm:t>
    </dgm:pt>
    <dgm:pt modelId="{40EA75CC-4D29-4D6D-8DD0-493BD13F4E4F}" type="sibTrans" cxnId="{8A142714-65B7-4172-B669-FAFA8B394C23}">
      <dgm:prSet phldrT="2" phldr="0"/>
      <dgm:spPr/>
      <dgm:t>
        <a:bodyPr/>
        <a:lstStyle/>
        <a:p>
          <a:endParaRPr lang="en-US"/>
        </a:p>
      </dgm:t>
    </dgm:pt>
    <dgm:pt modelId="{3B8A7B9F-C097-FC4A-AC33-0BBA32A2C1A0}" type="pres">
      <dgm:prSet presAssocID="{1CB03B88-C1F0-4CBB-94FB-5AD676CB270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7A3AB4-60E9-E945-8AD3-A19C8EA702C1}" type="pres">
      <dgm:prSet presAssocID="{7D0D9A04-1841-419E-B568-09FB74AC448B}" presName="node" presStyleLbl="node1" presStyleIdx="0" presStyleCnt="2" custScaleY="160395">
        <dgm:presLayoutVars>
          <dgm:bulletEnabled val="1"/>
        </dgm:presLayoutVars>
      </dgm:prSet>
      <dgm:spPr>
        <a:xfrm>
          <a:off x="1454" y="26857"/>
          <a:ext cx="5673009" cy="5459534"/>
        </a:xfrm>
        <a:prstGeom prst="rect">
          <a:avLst/>
        </a:prstGeom>
      </dgm:spPr>
      <dgm:t>
        <a:bodyPr/>
        <a:lstStyle/>
        <a:p>
          <a:endParaRPr lang="ru-RU"/>
        </a:p>
      </dgm:t>
    </dgm:pt>
    <dgm:pt modelId="{B5DF7AB8-4AEF-2C46-BEC2-D93F1AA320CE}" type="pres">
      <dgm:prSet presAssocID="{410073BE-44A0-41B3-8D67-E3442CCACECF}" presName="sibTrans" presStyleCnt="0"/>
      <dgm:spPr/>
    </dgm:pt>
    <dgm:pt modelId="{82B0596C-0114-B545-A816-C1EC3F4FA376}" type="pres">
      <dgm:prSet presAssocID="{736927FE-63D1-4BBD-82B0-F57A61231EBF}" presName="node" presStyleLbl="node1" presStyleIdx="1" presStyleCnt="2" custScaleY="161973">
        <dgm:presLayoutVars>
          <dgm:bulletEnabled val="1"/>
        </dgm:presLayoutVars>
      </dgm:prSet>
      <dgm:spPr>
        <a:xfrm>
          <a:off x="6241764" y="1"/>
          <a:ext cx="5673009" cy="5513246"/>
        </a:xfrm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0C82E1A0-5EC0-2240-9A65-E0295E2BCE1F}" type="presOf" srcId="{736927FE-63D1-4BBD-82B0-F57A61231EBF}" destId="{82B0596C-0114-B545-A816-C1EC3F4FA376}" srcOrd="0" destOrd="0" presId="urn:microsoft.com/office/officeart/2005/8/layout/default"/>
    <dgm:cxn modelId="{0EDA384E-8D1B-1648-BFF0-BFA0EEE74142}" type="presOf" srcId="{7D0D9A04-1841-419E-B568-09FB74AC448B}" destId="{5C7A3AB4-60E9-E945-8AD3-A19C8EA702C1}" srcOrd="0" destOrd="0" presId="urn:microsoft.com/office/officeart/2005/8/layout/default"/>
    <dgm:cxn modelId="{8A142714-65B7-4172-B669-FAFA8B394C23}" srcId="{1CB03B88-C1F0-4CBB-94FB-5AD676CB2704}" destId="{736927FE-63D1-4BBD-82B0-F57A61231EBF}" srcOrd="1" destOrd="0" parTransId="{FA118B5C-56A3-4E13-A4A9-1C7B763079EC}" sibTransId="{40EA75CC-4D29-4D6D-8DD0-493BD13F4E4F}"/>
    <dgm:cxn modelId="{EAAAB5E8-BBDA-4114-8460-E56539B5457B}" srcId="{1CB03B88-C1F0-4CBB-94FB-5AD676CB2704}" destId="{7D0D9A04-1841-419E-B568-09FB74AC448B}" srcOrd="0" destOrd="0" parTransId="{9F60BB76-7815-40BF-80BE-C591527CCD84}" sibTransId="{410073BE-44A0-41B3-8D67-E3442CCACECF}"/>
    <dgm:cxn modelId="{510781E4-F8DA-C545-A3ED-8F8D16674ACA}" type="presOf" srcId="{1CB03B88-C1F0-4CBB-94FB-5AD676CB2704}" destId="{3B8A7B9F-C097-FC4A-AC33-0BBA32A2C1A0}" srcOrd="0" destOrd="0" presId="urn:microsoft.com/office/officeart/2005/8/layout/default"/>
    <dgm:cxn modelId="{542C7819-8ACE-7640-85EE-35E4123151C4}" type="presParOf" srcId="{3B8A7B9F-C097-FC4A-AC33-0BBA32A2C1A0}" destId="{5C7A3AB4-60E9-E945-8AD3-A19C8EA702C1}" srcOrd="0" destOrd="0" presId="urn:microsoft.com/office/officeart/2005/8/layout/default"/>
    <dgm:cxn modelId="{F3B79C1D-DFA2-EF44-876F-E04655D8AD6C}" type="presParOf" srcId="{3B8A7B9F-C097-FC4A-AC33-0BBA32A2C1A0}" destId="{B5DF7AB8-4AEF-2C46-BEC2-D93F1AA320CE}" srcOrd="1" destOrd="0" presId="urn:microsoft.com/office/officeart/2005/8/layout/default"/>
    <dgm:cxn modelId="{A052DF00-CEA5-F644-9835-ECEE2087E810}" type="presParOf" srcId="{3B8A7B9F-C097-FC4A-AC33-0BBA32A2C1A0}" destId="{82B0596C-0114-B545-A816-C1EC3F4FA37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A3AB4-60E9-E945-8AD3-A19C8EA702C1}">
      <dsp:nvSpPr>
        <dsp:cNvPr id="0" name=""/>
        <dsp:cNvSpPr/>
      </dsp:nvSpPr>
      <dsp:spPr>
        <a:xfrm>
          <a:off x="1454" y="26857"/>
          <a:ext cx="5673009" cy="5459534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  <a:alpha val="57000"/>
              </a:schemeClr>
            </a:gs>
            <a:gs pos="50000">
              <a:schemeClr val="accent1">
                <a:lumMod val="105000"/>
                <a:satMod val="103000"/>
                <a:tint val="73000"/>
                <a:alpha val="33000"/>
              </a:schemeClr>
            </a:gs>
            <a:gs pos="100000">
              <a:schemeClr val="accent1">
                <a:lumMod val="105000"/>
                <a:satMod val="109000"/>
                <a:tint val="81000"/>
                <a:alpha val="18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Входит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ли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в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компетенцию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Палаты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РФС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по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разрешению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споров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рассмотрение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настоящего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schemeClr val="dk1"/>
              </a:solidFill>
              <a:latin typeface="+mj-lt"/>
              <a:ea typeface="+mn-ea"/>
              <a:cs typeface="+mn-cs"/>
            </a:rPr>
            <a:t>спора</a:t>
          </a:r>
          <a:r>
            <a:rPr lang="en-US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?</a:t>
          </a:r>
          <a:endParaRPr lang="ru-RU" sz="1800" b="1" i="1" kern="1200" dirty="0">
            <a:solidFill>
              <a:schemeClr val="dk1"/>
            </a:solidFill>
            <a:latin typeface="+mj-lt"/>
            <a:ea typeface="+mn-ea"/>
            <a:cs typeface="+mn-cs"/>
          </a:endParaRP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Комитет поддерживает вывод Палаты о том, что наличие международного перехода Футболиста на условиях «аренды» из иностранного футбольного клуба в Футбольный клуб 1. и из иностранного футбольного клуба в Футбольный клуб 2 </a:t>
          </a:r>
          <a:r>
            <a:rPr lang="ru-RU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не влияет на компетенцию Палаты по рассмотрению заявления</a:t>
          </a:r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 Футбольного </a:t>
          </a:r>
          <a:r>
            <a:rPr lang="ru-RU" sz="1800" kern="1200" dirty="0" smtClean="0">
              <a:solidFill>
                <a:schemeClr val="dk1"/>
              </a:solidFill>
              <a:latin typeface="+mj-lt"/>
              <a:ea typeface="+mn-ea"/>
              <a:cs typeface="+mn-cs"/>
            </a:rPr>
            <a:t>клуба 1 </a:t>
          </a:r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в отношении Футбольного клуба 2. </a:t>
          </a: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Международный переход Футболиста из иностранного футбольного клуба в Футбольный клуб 2 </a:t>
          </a:r>
          <a:r>
            <a:rPr lang="ru-RU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влияет на выбор регламентных норм</a:t>
          </a:r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, регулирующих вопросы выплаты компенсации за подготовку футболиста. </a:t>
          </a: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В тех случаях, когда спор между клубами одной ассоциации вытекает из перехода (трансфера) футболиста из клубов разных ассоциаций</a:t>
          </a:r>
          <a:r>
            <a:rPr lang="ru-RU" sz="1800" b="1" i="1" kern="1200" dirty="0">
              <a:solidFill>
                <a:schemeClr val="dk1"/>
              </a:solidFill>
              <a:latin typeface="+mj-lt"/>
              <a:ea typeface="+mn-ea"/>
              <a:cs typeface="+mn-cs"/>
            </a:rPr>
            <a:t>, подлежит применению регламент, регулирующий данный переход футболиста, а именно регламент ФИФА по статусу и переходам (трансферу) футболистов.</a:t>
          </a:r>
          <a:endParaRPr lang="en-US" sz="1800" b="1" i="1" kern="1200" dirty="0">
            <a:solidFill>
              <a:schemeClr val="dk1"/>
            </a:solidFill>
            <a:latin typeface="+mj-lt"/>
            <a:ea typeface="+mn-ea"/>
            <a:cs typeface="+mn-cs"/>
          </a:endParaRPr>
        </a:p>
      </dsp:txBody>
      <dsp:txXfrm>
        <a:off x="1454" y="26857"/>
        <a:ext cx="5673009" cy="5459534"/>
      </dsp:txXfrm>
    </dsp:sp>
    <dsp:sp modelId="{82B0596C-0114-B545-A816-C1EC3F4FA376}">
      <dsp:nvSpPr>
        <dsp:cNvPr id="0" name=""/>
        <dsp:cNvSpPr/>
      </dsp:nvSpPr>
      <dsp:spPr>
        <a:xfrm>
          <a:off x="6241764" y="1"/>
          <a:ext cx="5673009" cy="5513246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rot="0" spcFirstLastPara="0" vertOverflow="overflow" horzOverflow="overflow" vert="horz" wrap="square" lIns="91440" tIns="45720" rIns="91440" bIns="45720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Подлежит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ли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выплате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ru-RU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Ф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утбольным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клубом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ru-RU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2 Ф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утбольному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клубу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ru-RU" sz="1800" b="1" i="1" kern="1200" smtClean="0">
              <a:solidFill>
                <a:prstClr val="black"/>
              </a:solidFill>
              <a:latin typeface="+mj-lt"/>
              <a:ea typeface="+mn-ea"/>
              <a:cs typeface="+mn-cs"/>
            </a:rPr>
            <a:t>1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компенсация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за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подготовку</a:t>
          </a:r>
          <a:r>
            <a:rPr lang="en-US" sz="18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</a:t>
          </a:r>
          <a:r>
            <a:rPr lang="en-US" sz="1800" b="1" i="1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футболиста</a:t>
          </a:r>
          <a:r>
            <a:rPr lang="ru-RU" sz="1800" b="1" i="1" kern="1200" dirty="0" smtClean="0">
              <a:solidFill>
                <a:prstClr val="black"/>
              </a:solidFill>
              <a:latin typeface="+mj-lt"/>
              <a:ea typeface="+mn-ea"/>
              <a:cs typeface="+mn-cs"/>
            </a:rPr>
            <a:t>-профессионала</a:t>
          </a:r>
          <a:r>
            <a:rPr lang="en-US" sz="1800" b="1" i="1" kern="1200" dirty="0" smtClean="0">
              <a:solidFill>
                <a:prstClr val="black"/>
              </a:solidFill>
              <a:latin typeface="+mj-lt"/>
              <a:ea typeface="+mn-ea"/>
              <a:cs typeface="+mn-cs"/>
            </a:rPr>
            <a:t>?</a:t>
          </a:r>
          <a:endParaRPr lang="ru-RU" sz="1800" b="1" i="1" kern="1200" dirty="0">
            <a:solidFill>
              <a:prstClr val="black"/>
            </a:solidFill>
            <a:latin typeface="+mj-lt"/>
            <a:ea typeface="+mn-ea"/>
            <a:cs typeface="+mn-cs"/>
          </a:endParaRP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В соответствии с обстоятельствами дела, на момент заключения </a:t>
          </a:r>
          <a:r>
            <a:rPr lang="ru-RU" sz="1600" kern="1200" dirty="0" err="1">
              <a:solidFill>
                <a:prstClr val="black"/>
              </a:solidFill>
              <a:latin typeface="+mj-lt"/>
              <a:ea typeface="+mn-ea"/>
              <a:cs typeface="+mn-cs"/>
            </a:rPr>
            <a:t>трансферного</a:t>
          </a: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 контракта о переходе Футболиста из иностранного футбольного клуба в Футбольный клуб 2, Футболисту исполнилось 20 полных лет. </a:t>
          </a: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i="1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Применению подлежат положения статьи 20 Регламента ФИФА по статусу и переходам (трансферу) футболистов</a:t>
          </a: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, а также Приложения №4 к указанному регламенту ФИФА. В частности, положения статьи 3 Приложения №4 к Регламенту ФИФА, в которой указывается, что в случае нескольких последовательных трансферов футболиста профессионала, компенсация за подготовку подлежит выплате только предыдущему клубу за время его фактической подготовки. </a:t>
          </a: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Комитет поддерживает выводы Палаты о распространении права на получение компенсации за подготовку на клубы в которых Футболист был в аренде, основанные на практике рассмотрения аналогичных споров в Палате по разрешению споров ФИФА и Спортивного Арбитражного суда (г. Лозанна).</a:t>
          </a:r>
        </a:p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>
              <a:solidFill>
                <a:prstClr val="black"/>
              </a:solidFill>
              <a:latin typeface="+mj-lt"/>
              <a:ea typeface="+mn-ea"/>
              <a:cs typeface="+mn-cs"/>
            </a:rPr>
            <a:t>Размер компенсации за подготовку Футболиста рассчитан Палатой, в соответствии с Регламентом ФИФА по статуту и переходам (трансферу) футболистов, а также циркулярным письмом ФИФА.</a:t>
          </a:r>
        </a:p>
      </dsp:txBody>
      <dsp:txXfrm>
        <a:off x="6241764" y="1"/>
        <a:ext cx="5673009" cy="5513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DBFB3-A66B-6F45-9252-878440C724FF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5D6FB-920C-3946-98D9-EF03E86B4C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74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58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92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20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01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27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97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3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03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2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1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76D9-4C7B-F440-9AE3-9DD7069BD5B2}" type="datetimeFigureOut">
              <a:rPr lang="ru-RU" smtClean="0"/>
              <a:t>13.07.2018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5C985-74CC-AC41-B461-87B5D1167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5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4">
            <a:extLst>
              <a:ext uri="{FF2B5EF4-FFF2-40B4-BE49-F238E27FC236}">
                <a16:creationId xmlns:a16="http://schemas.microsoft.com/office/drawing/2014/main" xmlns="" id="{6F9EB9F2-07E2-4D64-BBD8-BB5B217F1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90B65B5-8DF5-F84B-B0AB-A6A6488AEE16}"/>
              </a:ext>
            </a:extLst>
          </p:cNvPr>
          <p:cNvSpPr/>
          <p:nvPr/>
        </p:nvSpPr>
        <p:spPr>
          <a:xfrm>
            <a:off x="4380588" y="1520370"/>
            <a:ext cx="7489848" cy="3817258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64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3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1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B06862E-28EA-804D-BBFF-970C3ED20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26">
            <a:extLst>
              <a:ext uri="{FF2B5EF4-FFF2-40B4-BE49-F238E27FC236}">
                <a16:creationId xmlns:a16="http://schemas.microsoft.com/office/drawing/2014/main" xmlns="" id="{F0C57C7C-DFE9-4A1E-B7A9-DF40E63366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12F742-9750-E047-83B2-827669AE0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ru-RU" sz="5400" b="1" dirty="0"/>
              <a:t>Обзор практики Комитета РФС по статусу игроков</a:t>
            </a:r>
            <a:br>
              <a:rPr lang="ru-RU" sz="5400" b="1" dirty="0"/>
            </a:br>
            <a:r>
              <a:rPr lang="ru-RU" sz="5400" b="1" dirty="0"/>
              <a:t/>
            </a:r>
            <a:br>
              <a:rPr lang="ru-RU" sz="5400" b="1" dirty="0"/>
            </a:br>
            <a:endParaRPr lang="ru-RU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72F5E109-AE37-CA43-AB1C-B7C7A238A15A}"/>
              </a:ext>
            </a:extLst>
          </p:cNvPr>
          <p:cNvCxnSpPr>
            <a:cxnSpLocks/>
          </p:cNvCxnSpPr>
          <p:nvPr/>
        </p:nvCxnSpPr>
        <p:spPr>
          <a:xfrm>
            <a:off x="5486400" y="4655124"/>
            <a:ext cx="6384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EF4DCA76-1BCC-0B43-8EE8-0B0319EA2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423" y="1131281"/>
            <a:ext cx="1576904" cy="185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2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8319A7-0D3D-6A4B-9E83-C06FE28C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r>
              <a:rPr lang="ru-RU" dirty="0"/>
              <a:t>Регистрация футболиста-профессионала вне регистрационного срока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E61069-0A18-5D48-872D-6B3003E02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617518"/>
            <a:ext cx="6610227" cy="5398468"/>
          </a:xfrm>
        </p:spPr>
        <p:txBody>
          <a:bodyPr anchor="ctr">
            <a:normAutofit fontScale="92500" lnSpcReduction="20000"/>
          </a:bodyPr>
          <a:lstStyle/>
          <a:p>
            <a:endParaRPr lang="ru-RU" sz="1800" dirty="0">
              <a:latin typeface="+mj-lt"/>
            </a:endParaRPr>
          </a:p>
          <a:p>
            <a:pPr algn="just"/>
            <a:endParaRPr lang="ru-RU" sz="1800" dirty="0" smtClean="0">
              <a:latin typeface="+mj-lt"/>
            </a:endParaRPr>
          </a:p>
          <a:p>
            <a:pPr algn="just"/>
            <a:r>
              <a:rPr lang="ru-RU" sz="1800" dirty="0" smtClean="0">
                <a:latin typeface="+mj-lt"/>
              </a:rPr>
              <a:t>Согласно </a:t>
            </a:r>
            <a:r>
              <a:rPr lang="ru-RU" sz="1800" dirty="0">
                <a:latin typeface="+mj-lt"/>
              </a:rPr>
              <a:t>п. 3 ст. 14 Регламента РФС по статусу и переходам (трансферу) футболистов, в порядке исключения регистрация футболиста-профессионала для участия в соревнованиях (внесение в заявочный лист для участия в соревнованиях) может проводиться вне соответствующего регистрационного периода в установленных случаях и в пределах установленного срока.</a:t>
            </a:r>
          </a:p>
          <a:p>
            <a:pPr algn="just"/>
            <a:r>
              <a:rPr lang="ru-RU" sz="1800" dirty="0">
                <a:latin typeface="+mj-lt"/>
              </a:rPr>
              <a:t>Решение о регистрации футболиста-профессионала для участия в соревнованиях (внесение в заявочный лист для участия в соревнованиях) вне регистрационного периода принимается Комитетом по статусу игроков в каждом конкретном случае по заявлению профессионального футбольного клуба, желающего зарегистрировать футболиста-профессионала для участия в соревнованиях (внесение в заявочный лист для участия в соревнованиях) и заключившего с таким футболистом-профессионалом трудовой договор.</a:t>
            </a:r>
          </a:p>
          <a:p>
            <a:pPr algn="just"/>
            <a:r>
              <a:rPr lang="ru-RU" sz="1800" dirty="0">
                <a:latin typeface="+mj-lt"/>
              </a:rPr>
              <a:t>Решение о регистрации футболиста-профессионала вне регистрационного периода принимается с учётом фактических обстоятельств и при условии сохранения целостности спортивных соревнований, а также с учетом выполнения предыдущем клубом футболиста-профессионала либо самим футболистом-профессионалом требования, установленного пунктом 8 статьи 15 настоящего Регламента.</a:t>
            </a:r>
            <a:endParaRPr lang="ru-RU" sz="1400" u="sng" dirty="0">
              <a:latin typeface="+mj-lt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F005FAC-3A8B-5C49-B503-8281559F5B89}"/>
              </a:ext>
            </a:extLst>
          </p:cNvPr>
          <p:cNvSpPr/>
          <p:nvPr/>
        </p:nvSpPr>
        <p:spPr>
          <a:xfrm>
            <a:off x="10750383" y="-91014"/>
            <a:ext cx="195592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800" b="1" i="1" dirty="0">
                <a:solidFill>
                  <a:schemeClr val="accent1">
                    <a:alpha val="44000"/>
                  </a:schemeClr>
                </a:solidFill>
              </a:rPr>
              <a:t>6</a:t>
            </a:r>
            <a:endParaRPr lang="ru-RU" sz="11800" dirty="0">
              <a:solidFill>
                <a:schemeClr val="accent1">
                  <a:alpha val="4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1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235645D-364F-8C4D-8932-282A22E5DC28}"/>
              </a:ext>
            </a:extLst>
          </p:cNvPr>
          <p:cNvSpPr/>
          <p:nvPr/>
        </p:nvSpPr>
        <p:spPr>
          <a:xfrm>
            <a:off x="1272282" y="739267"/>
            <a:ext cx="9132137" cy="1478112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64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3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1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576D16-D43A-0248-AAB4-1DBACE25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8774"/>
            <a:ext cx="9637776" cy="1430696"/>
          </a:xfrm>
        </p:spPr>
        <p:txBody>
          <a:bodyPr>
            <a:normAutofit/>
          </a:bodyPr>
          <a:lstStyle/>
          <a:p>
            <a:r>
              <a:rPr lang="ru-RU" dirty="0">
                <a:cs typeface="Times New Roman" panose="02020603050405020304" pitchFamily="18" charset="0"/>
              </a:rPr>
              <a:t>Спортивная школа</a:t>
            </a:r>
            <a:r>
              <a:rPr lang="ru-RU" dirty="0"/>
              <a:t> по футболу </a:t>
            </a:r>
            <a:br>
              <a:rPr lang="ru-RU" dirty="0"/>
            </a:br>
            <a:r>
              <a:rPr lang="ru-RU" dirty="0"/>
              <a:t>против тренера по футболу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243F98-7E25-394F-95D8-26D3606D7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82" y="2770824"/>
            <a:ext cx="9788660" cy="2585323"/>
          </a:xfr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Спортивная школа по футболу получила от Футбольных клубов компенсацию за подготовку футболистов при первом подписании ими трудовых договоров с профессиональными футбольными клубами.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Тренер по футболу направил в</a:t>
            </a:r>
            <a:r>
              <a:rPr lang="en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+mj-lt"/>
                <a:cs typeface="Times New Roman" panose="02020603050405020304" pitchFamily="18" charset="0"/>
              </a:rPr>
              <a:t>Футбольные клубы претензию, содержащую требования о погашении имеющихся, по его мнению, задолженностей по поощрительным выплатам за подготовку вышеуказанных футболистов перед тренером.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Тренер обратился с заявлением в</a:t>
            </a:r>
            <a:r>
              <a:rPr lang="en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+mj-lt"/>
                <a:cs typeface="Times New Roman" panose="02020603050405020304" pitchFamily="18" charset="0"/>
              </a:rPr>
              <a:t>Палату РФС по разрешению споров, которая удовлетворила его требования. 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Школа обратилась в Комитет РФС по статусу игроков с жалобой на решение Палаты РФС по разрешению споров.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09BAC29-C716-C543-89CE-EC426A50A7F0}"/>
              </a:ext>
            </a:extLst>
          </p:cNvPr>
          <p:cNvSpPr/>
          <p:nvPr/>
        </p:nvSpPr>
        <p:spPr>
          <a:xfrm>
            <a:off x="10910058" y="5497759"/>
            <a:ext cx="301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B47FE80-3507-3649-8F62-3633AD793601}"/>
              </a:ext>
            </a:extLst>
          </p:cNvPr>
          <p:cNvSpPr/>
          <p:nvPr/>
        </p:nvSpPr>
        <p:spPr>
          <a:xfrm>
            <a:off x="1272282" y="2288117"/>
            <a:ext cx="4165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1"/>
                </a:solidFill>
              </a:rPr>
              <a:t>Фактические обстоятельства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9A016F3-584C-0C45-A1EB-4D3C66B04501}"/>
              </a:ext>
            </a:extLst>
          </p:cNvPr>
          <p:cNvCxnSpPr>
            <a:cxnSpLocks/>
          </p:cNvCxnSpPr>
          <p:nvPr/>
        </p:nvCxnSpPr>
        <p:spPr>
          <a:xfrm>
            <a:off x="4380663" y="5710072"/>
            <a:ext cx="6384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9FAA186-43B4-AA4D-8192-25709CE03F78}"/>
              </a:ext>
            </a:extLst>
          </p:cNvPr>
          <p:cNvSpPr/>
          <p:nvPr/>
        </p:nvSpPr>
        <p:spPr>
          <a:xfrm>
            <a:off x="10374754" y="524215"/>
            <a:ext cx="195592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800" b="1" i="1" dirty="0">
                <a:solidFill>
                  <a:schemeClr val="accent1">
                    <a:alpha val="44000"/>
                  </a:schemeClr>
                </a:solidFill>
              </a:rPr>
              <a:t>1</a:t>
            </a:r>
            <a:endParaRPr lang="ru-RU" sz="11800" dirty="0">
              <a:solidFill>
                <a:schemeClr val="accent1">
                  <a:alpha val="4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5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89ACC69-ADF2-492B-84C5-EA2CC16071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B39B60D-BA44-1140-8B6B-23F53D06FA99}"/>
              </a:ext>
            </a:extLst>
          </p:cNvPr>
          <p:cNvSpPr/>
          <p:nvPr/>
        </p:nvSpPr>
        <p:spPr>
          <a:xfrm>
            <a:off x="483972" y="1764545"/>
            <a:ext cx="5704040" cy="4075254"/>
          </a:xfrm>
          <a:prstGeom prst="rect">
            <a:avLst/>
          </a:prstGeom>
          <a:gradFill>
            <a:gsLst>
              <a:gs pos="0">
                <a:schemeClr val="bg1">
                  <a:alpha val="53000"/>
                </a:schemeClr>
              </a:gs>
              <a:gs pos="50000">
                <a:schemeClr val="bg1">
                  <a:alpha val="31000"/>
                </a:schemeClr>
              </a:gs>
              <a:gs pos="100000">
                <a:schemeClr val="bg1">
                  <a:alpha val="3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C01006-B8E3-B149-A0D8-2BAE96D4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17" y="384749"/>
            <a:ext cx="5428495" cy="133791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Позиция Заявителя</a:t>
            </a:r>
            <a:br>
              <a:rPr lang="ru-RU" dirty="0">
                <a:solidFill>
                  <a:srgbClr val="FFFFFF"/>
                </a:solidFill>
              </a:rPr>
            </a:br>
            <a:r>
              <a:rPr lang="ru-RU" sz="2000" dirty="0">
                <a:solidFill>
                  <a:srgbClr val="FFFFFF"/>
                </a:solidFill>
              </a:rPr>
              <a:t>(Спортивная школа по футболу)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2AE495E-2AAF-4BC1-87A5-331009D828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21042A-9A6C-D348-BF06-2DA158FE9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59" y="1680950"/>
            <a:ext cx="5656153" cy="4126782"/>
          </a:xfrm>
        </p:spPr>
        <p:txBody>
          <a:bodyPr>
            <a:normAutofit fontScale="47500" lnSpcReduction="20000"/>
          </a:bodyPr>
          <a:lstStyle/>
          <a:p>
            <a:pPr algn="just">
              <a:spcBef>
                <a:spcPts val="0"/>
              </a:spcBef>
            </a:pPr>
            <a:endParaRPr lang="ru-RU" sz="3300" dirty="0">
              <a:latin typeface="+mj-lt"/>
            </a:endParaRPr>
          </a:p>
          <a:p>
            <a:pPr algn="just">
              <a:spcBef>
                <a:spcPts val="0"/>
              </a:spcBef>
            </a:pPr>
            <a:r>
              <a:rPr lang="ru-RU" sz="3300" dirty="0">
                <a:latin typeface="+mj-lt"/>
              </a:rPr>
              <a:t>По мнению Спортивной школы по футболу, </a:t>
            </a:r>
            <a:r>
              <a:rPr lang="ru-RU" sz="3300" b="1" i="1" dirty="0">
                <a:latin typeface="+mj-lt"/>
              </a:rPr>
              <a:t>получение компенсационных выплат является мотивационным механизмом повышения эффективности работы спортивной школы</a:t>
            </a:r>
            <a:r>
              <a:rPr lang="ru-RU" sz="3300" dirty="0">
                <a:latin typeface="+mj-lt"/>
              </a:rPr>
              <a:t> и </a:t>
            </a:r>
            <a:r>
              <a:rPr lang="ru-RU" sz="3300" b="1" i="1" dirty="0">
                <a:latin typeface="+mj-lt"/>
              </a:rPr>
              <a:t>стимулирования детских тренеров </a:t>
            </a:r>
            <a:r>
              <a:rPr lang="ru-RU" sz="3300" dirty="0">
                <a:latin typeface="+mj-lt"/>
              </a:rPr>
              <a:t>в их дальнейшей работе. Согласно части 7 статьи 22 Регламента РФС по статусу и переходам (трансферу) футболистов, спортивные школы, финансируемые из бюджета, осуществляют доплаты своим работникам, привлекая и сохраняя тем самым квалифицированные тренерские кадры в детско-юношеском футболе.</a:t>
            </a:r>
          </a:p>
          <a:p>
            <a:pPr algn="just">
              <a:spcBef>
                <a:spcPts val="0"/>
              </a:spcBef>
            </a:pPr>
            <a:r>
              <a:rPr lang="ru-RU" sz="3300" dirty="0"/>
              <a:t>Спортивная школа по футболу</a:t>
            </a:r>
            <a:r>
              <a:rPr lang="ru-RU" sz="3300" dirty="0">
                <a:latin typeface="+mj-lt"/>
              </a:rPr>
              <a:t> указала, что тренер по футболу </a:t>
            </a:r>
            <a:r>
              <a:rPr lang="ru-RU" sz="3300" b="1" i="1" dirty="0">
                <a:latin typeface="+mj-lt"/>
              </a:rPr>
              <a:t>более не является её работником</a:t>
            </a:r>
            <a:r>
              <a:rPr lang="ru-RU" sz="3300" dirty="0">
                <a:latin typeface="+mj-lt"/>
              </a:rPr>
              <a:t>, не относится к тренерам, работающим в молодежном (детско-юношеском) футболе, поскольку в настоящее время работает в качестве главного тренера профессиональной футбольной команды.</a:t>
            </a:r>
          </a:p>
          <a:p>
            <a:pPr algn="just">
              <a:spcBef>
                <a:spcPts val="0"/>
              </a:spcBef>
            </a:pPr>
            <a:r>
              <a:rPr lang="ru-RU" sz="3300" dirty="0"/>
              <a:t>Спортивная школа по футболу</a:t>
            </a:r>
            <a:r>
              <a:rPr lang="ru-RU" sz="3300" dirty="0">
                <a:latin typeface="+mj-lt"/>
              </a:rPr>
              <a:t> </a:t>
            </a:r>
            <a:r>
              <a:rPr lang="ru-RU" sz="3300" b="1" i="1" dirty="0">
                <a:latin typeface="+mj-lt"/>
              </a:rPr>
              <a:t>не может выплатить поощрение тренеру</a:t>
            </a:r>
            <a:r>
              <a:rPr lang="ru-RU" sz="3300" dirty="0">
                <a:latin typeface="+mj-lt"/>
              </a:rPr>
              <a:t>, поскольку трудовое законодательство </a:t>
            </a:r>
            <a:br>
              <a:rPr lang="ru-RU" sz="3300" dirty="0">
                <a:latin typeface="+mj-lt"/>
              </a:rPr>
            </a:br>
            <a:r>
              <a:rPr lang="ru-RU" sz="3300" dirty="0">
                <a:latin typeface="+mj-lt"/>
              </a:rPr>
              <a:t>Российской Федерации не позволяет работодателю осуществлять поощрительные выплаты лицам, не состоящим с ним в трудовых отношениях.</a:t>
            </a:r>
          </a:p>
          <a:p>
            <a:endParaRPr lang="ru-RU" sz="2400" dirty="0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A6C4FA00-BE97-204C-8FE9-E82AE1F988AE}"/>
              </a:ext>
            </a:extLst>
          </p:cNvPr>
          <p:cNvGrpSpPr/>
          <p:nvPr/>
        </p:nvGrpSpPr>
        <p:grpSpPr>
          <a:xfrm>
            <a:off x="6371769" y="384749"/>
            <a:ext cx="5704040" cy="5451267"/>
            <a:chOff x="6315573" y="510398"/>
            <a:chExt cx="5704040" cy="5451267"/>
          </a:xfrm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51B2537C-4A5A-DF4D-BA0E-2BB0C51D466A}"/>
                </a:ext>
              </a:extLst>
            </p:cNvPr>
            <p:cNvSpPr/>
            <p:nvPr/>
          </p:nvSpPr>
          <p:spPr>
            <a:xfrm>
              <a:off x="6315573" y="1893977"/>
              <a:ext cx="5704040" cy="4067688"/>
            </a:xfrm>
            <a:prstGeom prst="rect">
              <a:avLst/>
            </a:prstGeom>
            <a:gradFill>
              <a:gsLst>
                <a:gs pos="0">
                  <a:schemeClr val="bg1">
                    <a:alpha val="53000"/>
                  </a:schemeClr>
                </a:gs>
                <a:gs pos="50000">
                  <a:schemeClr val="bg1">
                    <a:alpha val="31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+mj-lt"/>
              </a:endParaRPr>
            </a:p>
          </p:txBody>
        </p:sp>
        <p:sp>
          <p:nvSpPr>
            <p:cNvPr id="6" name="Заголовок 1">
              <a:extLst>
                <a:ext uri="{FF2B5EF4-FFF2-40B4-BE49-F238E27FC236}">
                  <a16:creationId xmlns:a16="http://schemas.microsoft.com/office/drawing/2014/main" xmlns="" id="{5C1039AA-9AB8-2F49-986D-5A137223D2C7}"/>
                </a:ext>
              </a:extLst>
            </p:cNvPr>
            <p:cNvSpPr txBox="1">
              <a:spLocks/>
            </p:cNvSpPr>
            <p:nvPr/>
          </p:nvSpPr>
          <p:spPr>
            <a:xfrm>
              <a:off x="6371769" y="510398"/>
              <a:ext cx="5428495" cy="133791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dirty="0">
                  <a:solidFill>
                    <a:srgbClr val="FFFFFF"/>
                  </a:solidFill>
                </a:rPr>
                <a:t>Позиция Ответчика</a:t>
              </a:r>
            </a:p>
            <a:p>
              <a:pPr algn="ctr"/>
              <a:r>
                <a:rPr lang="ru-RU" sz="1800" dirty="0">
                  <a:solidFill>
                    <a:srgbClr val="FFFFFF"/>
                  </a:solidFill>
                </a:rPr>
                <a:t>(Тренер по футболу)</a:t>
              </a:r>
            </a:p>
          </p:txBody>
        </p:sp>
      </p:grp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288E368F-0789-334B-84E9-F54D9BE30B42}"/>
              </a:ext>
            </a:extLst>
          </p:cNvPr>
          <p:cNvSpPr txBox="1">
            <a:spLocks/>
          </p:cNvSpPr>
          <p:nvPr/>
        </p:nvSpPr>
        <p:spPr>
          <a:xfrm>
            <a:off x="6371769" y="1778990"/>
            <a:ext cx="5428495" cy="4126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600" dirty="0">
                <a:latin typeface="+mj-lt"/>
              </a:rPr>
              <a:t>По мнению тренера по футболу, часть 7 статьи 22 Регламента РФС по статусу </a:t>
            </a:r>
            <a:r>
              <a:rPr lang="ru-RU" sz="1600" b="1" i="1" dirty="0">
                <a:latin typeface="+mj-lt"/>
              </a:rPr>
              <a:t>не устанавливает ограничений по осуществлению спортивными школами поощрительных выплат за подготовку футболистов в пользу тренеров</a:t>
            </a:r>
            <a:r>
              <a:rPr lang="ru-RU" sz="1600" dirty="0">
                <a:latin typeface="+mj-lt"/>
              </a:rPr>
              <a:t>, не являющихся больше работниками таких школ; указанный пункт, по мнению тренера по футболу, является основанием для осуществления выплаты тренеру денежных средств.</a:t>
            </a:r>
          </a:p>
          <a:p>
            <a:pPr algn="just">
              <a:spcBef>
                <a:spcPts val="0"/>
              </a:spcBef>
            </a:pPr>
            <a:r>
              <a:rPr lang="ru-RU" sz="1600" dirty="0">
                <a:latin typeface="+mj-lt"/>
              </a:rPr>
              <a:t>По мнению тренера по футболу, доводы Спортивной школы по футболу сводятся лишь к технической невозможности осуществления выплаты, что, в свою очередь, не должно умалять его право на получение денежных средств, предусмотренных части 7 статьи 22 Регламента РФС по статусу и переходам (трансферу) футболистов.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D874379A-F0E4-F94B-A470-2BF7DB8CA5B0}"/>
              </a:ext>
            </a:extLst>
          </p:cNvPr>
          <p:cNvSpPr/>
          <p:nvPr/>
        </p:nvSpPr>
        <p:spPr>
          <a:xfrm>
            <a:off x="302018" y="5854244"/>
            <a:ext cx="118637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Комитет отменил Решение Палаты, удовлетворил требования Заявителя в полном объеме, посчитав, что </a:t>
            </a:r>
            <a:br>
              <a:rPr lang="ru-RU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Регламентом предусмотрено, что компенсация за подготовку выплачивается в пользу клубов и школ, а не в пользу тренеров. </a:t>
            </a:r>
            <a:r>
              <a:rPr lang="ru-RU" b="1" u="sng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дальнейшем Регламент был изменен.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0B22BE4-66B5-4743-ACFC-E316759ACAA1}"/>
              </a:ext>
            </a:extLst>
          </p:cNvPr>
          <p:cNvSpPr/>
          <p:nvPr/>
        </p:nvSpPr>
        <p:spPr>
          <a:xfrm>
            <a:off x="90739" y="5185731"/>
            <a:ext cx="195592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800" b="1" i="1" dirty="0">
                <a:solidFill>
                  <a:schemeClr val="bg1">
                    <a:alpha val="44000"/>
                  </a:schemeClr>
                </a:solidFill>
              </a:rPr>
              <a:t>!</a:t>
            </a:r>
            <a:endParaRPr lang="ru-RU" sz="11800" dirty="0">
              <a:solidFill>
                <a:schemeClr val="bg1">
                  <a:alpha val="4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04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243F98-7E25-394F-95D8-26D3606D7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82" y="2730486"/>
            <a:ext cx="9637776" cy="3064386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В период с 2008 по 2014 год тренер по футболу являлся тренером-преподавателем </a:t>
            </a:r>
            <a:br>
              <a:rPr lang="ru-RU" sz="1800" dirty="0">
                <a:latin typeface="+mj-lt"/>
                <a:cs typeface="Times New Roman" panose="02020603050405020304" pitchFamily="18" charset="0"/>
              </a:rPr>
            </a:br>
            <a:r>
              <a:rPr lang="ru-RU" sz="1800" dirty="0">
                <a:latin typeface="+mj-lt"/>
                <a:cs typeface="Times New Roman" panose="02020603050405020304" pitchFamily="18" charset="0"/>
              </a:rPr>
              <a:t>Спортивной школы по футболу на основании трудового договора. В указанный период, согласно приказу Школы, тренер занимался подготовкой и тренировал футбольную команду 2000 года рождения. В 2016 году трудовой договор с тренером был расторгнут.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Воспитанники Школы заключили первые трудовые договоры с футбольными клубами, которые выплатили компенсации за подготовку футболистов.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Тренер обратился в Школу с письменной претензией с требованием о выплате 50 % от суммы компенсации за подготовку футболистов в соответствии с п. 7 ст. 22 Регламента РФС по статусу и переходам (трансферу) футболистов.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Тренер подал в Палату РФС по разрешению споров заявление в отношении Школы, которой было отказано в удовлетворении требований Заявителя.</a:t>
            </a:r>
          </a:p>
          <a:p>
            <a:pPr algn="just">
              <a:spcBef>
                <a:spcPts val="0"/>
              </a:spcBef>
            </a:pPr>
            <a:r>
              <a:rPr lang="ru-RU" sz="1800" dirty="0">
                <a:latin typeface="+mj-lt"/>
                <a:cs typeface="Times New Roman" panose="02020603050405020304" pitchFamily="18" charset="0"/>
              </a:rPr>
              <a:t>Тренер подал заявление в Комитет РФС по статусу игроков с жалобой на решение Палаты РФС по разрешению споров.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31620EDC-F431-E743-860B-F46B4D9052EC}"/>
              </a:ext>
            </a:extLst>
          </p:cNvPr>
          <p:cNvSpPr/>
          <p:nvPr/>
        </p:nvSpPr>
        <p:spPr>
          <a:xfrm>
            <a:off x="10910058" y="5497759"/>
            <a:ext cx="301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E934821-EF82-ED41-A326-060CC3BEE372}"/>
              </a:ext>
            </a:extLst>
          </p:cNvPr>
          <p:cNvSpPr/>
          <p:nvPr/>
        </p:nvSpPr>
        <p:spPr>
          <a:xfrm>
            <a:off x="1272282" y="2251884"/>
            <a:ext cx="4165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1"/>
                </a:solidFill>
              </a:rPr>
              <a:t>Фактические обстоятельства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C430928-3E7D-EA43-B284-BA03C7035038}"/>
              </a:ext>
            </a:extLst>
          </p:cNvPr>
          <p:cNvSpPr/>
          <p:nvPr/>
        </p:nvSpPr>
        <p:spPr>
          <a:xfrm>
            <a:off x="1272282" y="734368"/>
            <a:ext cx="9132137" cy="1478112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64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3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1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576D16-D43A-0248-AAB4-1DBACE25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282" y="838468"/>
            <a:ext cx="9637776" cy="1430696"/>
          </a:xfrm>
        </p:spPr>
        <p:txBody>
          <a:bodyPr>
            <a:normAutofit/>
          </a:bodyPr>
          <a:lstStyle/>
          <a:p>
            <a:r>
              <a:rPr lang="ru-RU" dirty="0"/>
              <a:t>Спортивная школа по футболу</a:t>
            </a:r>
            <a:br>
              <a:rPr lang="ru-RU" dirty="0"/>
            </a:br>
            <a:r>
              <a:rPr lang="ru-RU" dirty="0"/>
              <a:t>против тренера по футболу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02CA0B7E-C301-CE47-999C-4E577721C05E}"/>
              </a:ext>
            </a:extLst>
          </p:cNvPr>
          <p:cNvCxnSpPr>
            <a:cxnSpLocks/>
          </p:cNvCxnSpPr>
          <p:nvPr/>
        </p:nvCxnSpPr>
        <p:spPr>
          <a:xfrm>
            <a:off x="4380663" y="5710072"/>
            <a:ext cx="6384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E7DC3E1-ABD2-934C-AD34-6523148066E7}"/>
              </a:ext>
            </a:extLst>
          </p:cNvPr>
          <p:cNvSpPr/>
          <p:nvPr/>
        </p:nvSpPr>
        <p:spPr>
          <a:xfrm>
            <a:off x="10396711" y="574004"/>
            <a:ext cx="195592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800" b="1" i="1" dirty="0">
                <a:solidFill>
                  <a:schemeClr val="accent1">
                    <a:alpha val="44000"/>
                  </a:schemeClr>
                </a:solidFill>
              </a:rPr>
              <a:t>2</a:t>
            </a:r>
            <a:endParaRPr lang="ru-RU" sz="11800" dirty="0">
              <a:solidFill>
                <a:schemeClr val="accent1">
                  <a:alpha val="4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0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89ACC69-ADF2-492B-84C5-EA2CC16071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48BC798-35E6-F44A-8FAA-0F1F2284AF0B}"/>
              </a:ext>
            </a:extLst>
          </p:cNvPr>
          <p:cNvSpPr/>
          <p:nvPr/>
        </p:nvSpPr>
        <p:spPr>
          <a:xfrm>
            <a:off x="6291980" y="1661616"/>
            <a:ext cx="5704040" cy="4075254"/>
          </a:xfrm>
          <a:prstGeom prst="rect">
            <a:avLst/>
          </a:prstGeom>
          <a:gradFill>
            <a:gsLst>
              <a:gs pos="0">
                <a:schemeClr val="bg1">
                  <a:alpha val="53000"/>
                </a:schemeClr>
              </a:gs>
              <a:gs pos="50000">
                <a:schemeClr val="bg1">
                  <a:alpha val="31000"/>
                </a:schemeClr>
              </a:gs>
              <a:gs pos="100000">
                <a:schemeClr val="bg1">
                  <a:alpha val="3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67064DF-9797-6F4A-94AD-E22FF4BB8803}"/>
              </a:ext>
            </a:extLst>
          </p:cNvPr>
          <p:cNvSpPr/>
          <p:nvPr/>
        </p:nvSpPr>
        <p:spPr>
          <a:xfrm>
            <a:off x="491710" y="1661616"/>
            <a:ext cx="5704040" cy="4075254"/>
          </a:xfrm>
          <a:prstGeom prst="rect">
            <a:avLst/>
          </a:prstGeom>
          <a:gradFill>
            <a:gsLst>
              <a:gs pos="0">
                <a:schemeClr val="bg1">
                  <a:alpha val="53000"/>
                </a:schemeClr>
              </a:gs>
              <a:gs pos="50000">
                <a:schemeClr val="bg1">
                  <a:alpha val="31000"/>
                </a:schemeClr>
              </a:gs>
              <a:gs pos="100000">
                <a:schemeClr val="bg1">
                  <a:alpha val="3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2AE495E-2AAF-4BC1-87A5-331009D828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21042A-9A6C-D348-BF06-2DA158FE9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059" y="1713800"/>
            <a:ext cx="5681556" cy="4126782"/>
          </a:xfrm>
        </p:spPr>
        <p:txBody>
          <a:bodyPr>
            <a:normAutofit fontScale="55000" lnSpcReduction="20000"/>
          </a:bodyPr>
          <a:lstStyle/>
          <a:p>
            <a:pPr algn="just">
              <a:spcBef>
                <a:spcPts val="0"/>
              </a:spcBef>
            </a:pPr>
            <a:r>
              <a:rPr lang="ru-RU" sz="2900">
                <a:latin typeface="+mj-lt"/>
              </a:rPr>
              <a:t>В Регламент по статусу и переходам (трансферу) футболистов были </a:t>
            </a:r>
            <a:r>
              <a:rPr lang="ru-RU" sz="2900" b="1" i="1">
                <a:latin typeface="+mj-lt"/>
              </a:rPr>
              <a:t>внесены изменения, которые вступили в силу </a:t>
            </a:r>
            <a:br>
              <a:rPr lang="ru-RU" sz="2900" b="1" i="1">
                <a:latin typeface="+mj-lt"/>
              </a:rPr>
            </a:br>
            <a:r>
              <a:rPr lang="ru-RU" sz="2900" b="1" i="1">
                <a:latin typeface="+mj-lt"/>
              </a:rPr>
              <a:t>с 1 мая 2018 года</a:t>
            </a:r>
            <a:r>
              <a:rPr lang="ru-RU" sz="2900">
                <a:latin typeface="+mj-lt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ru-RU" sz="2900">
                <a:latin typeface="+mj-lt"/>
              </a:rPr>
              <a:t>Данные изменения, в частности, коснулись выплаты компенсации за подготовку футболистов. Пункт 1 статьи 22 теперь предусматривает, что </a:t>
            </a:r>
            <a:r>
              <a:rPr lang="ru-RU" sz="2900" i="1">
                <a:latin typeface="+mj-lt"/>
              </a:rPr>
              <a:t>«профессиональные </a:t>
            </a:r>
            <a:r>
              <a:rPr lang="ru-RU" sz="2900" b="1" i="1">
                <a:latin typeface="+mj-lt"/>
              </a:rPr>
              <a:t>футбольные клубы выплачивают 50% от суммы компенсации соответствующей спортивной школе (клубу), оставшиеся 50% от суммы компенсации выплачиваются в РФС в виде целевого взноса на поддержку и обучение детско-юношеских тренеров</a:t>
            </a:r>
            <a:r>
              <a:rPr lang="ru-RU" sz="2900" i="1">
                <a:latin typeface="+mj-lt"/>
              </a:rPr>
              <a:t> для последующей выплаты согласно пункту 7 настоящей статьи тренерам, принявшим участие в обучении и подготовке соответствующих футболистов».</a:t>
            </a:r>
          </a:p>
          <a:p>
            <a:pPr>
              <a:spcBef>
                <a:spcPts val="0"/>
              </a:spcBef>
            </a:pPr>
            <a:r>
              <a:rPr lang="ru-RU" sz="2900">
                <a:latin typeface="+mj-lt"/>
              </a:rPr>
              <a:t>Пункт 7 указанной статьи предусматривает следующее: </a:t>
            </a:r>
            <a:r>
              <a:rPr lang="ru-RU" sz="2900" i="1">
                <a:latin typeface="+mj-lt"/>
              </a:rPr>
              <a:t>«каждый тренер, который, являясь работником соответствующего клуба или спортивной школы, принял участие в обучении и подготовке футболиста, в период с начала календарного года, когда футболисту исполнилось 10 лет, и до окончания календарного года, когда футболисту исполнилось 21 год, </a:t>
            </a:r>
            <a:r>
              <a:rPr lang="ru-RU" sz="2900" b="1" i="1">
                <a:latin typeface="+mj-lt"/>
              </a:rPr>
              <a:t>вправе получить часть от общей суммы компенсации </a:t>
            </a:r>
            <a:r>
              <a:rPr lang="ru-RU" sz="2900" i="1">
                <a:latin typeface="+mj-lt"/>
              </a:rPr>
              <a:t>за подготовку данного футболиста». </a:t>
            </a:r>
          </a:p>
          <a:p>
            <a:pPr algn="just">
              <a:spcBef>
                <a:spcPts val="0"/>
              </a:spcBef>
            </a:pPr>
            <a:endParaRPr lang="ru-RU" sz="24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5C1039AA-9AB8-2F49-986D-5A137223D2C7}"/>
              </a:ext>
            </a:extLst>
          </p:cNvPr>
          <p:cNvSpPr txBox="1">
            <a:spLocks/>
          </p:cNvSpPr>
          <p:nvPr/>
        </p:nvSpPr>
        <p:spPr>
          <a:xfrm>
            <a:off x="6429752" y="375887"/>
            <a:ext cx="5428495" cy="1337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rgbClr val="FFFFFF"/>
                </a:solidFill>
              </a:rPr>
              <a:t>Позиция Ответчика</a:t>
            </a:r>
          </a:p>
          <a:p>
            <a:pPr algn="ctr"/>
            <a:r>
              <a:rPr lang="ru-RU" sz="2000" dirty="0">
                <a:solidFill>
                  <a:srgbClr val="FFFFFF"/>
                </a:solidFill>
              </a:rPr>
              <a:t>(Спортивная школа по футболу)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288E368F-0789-334B-84E9-F54D9BE30B42}"/>
              </a:ext>
            </a:extLst>
          </p:cNvPr>
          <p:cNvSpPr txBox="1">
            <a:spLocks/>
          </p:cNvSpPr>
          <p:nvPr/>
        </p:nvSpPr>
        <p:spPr>
          <a:xfrm>
            <a:off x="6371769" y="1713800"/>
            <a:ext cx="5624251" cy="4126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latin typeface="+mj-lt"/>
              </a:rPr>
              <a:t>Первые трудовые договоры воспитанников спортивной школы по футболу </a:t>
            </a:r>
            <a:r>
              <a:rPr lang="ru-RU" sz="1600" b="1" i="1" dirty="0">
                <a:latin typeface="+mj-lt"/>
              </a:rPr>
              <a:t>были заключены в 2017 году</a:t>
            </a:r>
            <a:r>
              <a:rPr lang="ru-RU" sz="1600" dirty="0">
                <a:latin typeface="+mj-lt"/>
              </a:rPr>
              <a:t>, в то время как трудовой договор между Спортивной школой по футболу и тренером по футболу был </a:t>
            </a:r>
            <a:r>
              <a:rPr lang="ru-RU" sz="1600" b="1" i="1" dirty="0">
                <a:latin typeface="+mj-lt"/>
              </a:rPr>
              <a:t>расторгнут </a:t>
            </a:r>
            <a:br>
              <a:rPr lang="ru-RU" sz="1600" b="1" i="1" dirty="0">
                <a:latin typeface="+mj-lt"/>
              </a:rPr>
            </a:br>
            <a:r>
              <a:rPr lang="ru-RU" sz="1600" b="1" i="1" dirty="0">
                <a:latin typeface="+mj-lt"/>
              </a:rPr>
              <a:t>31 декабря 2016 года.</a:t>
            </a:r>
          </a:p>
          <a:p>
            <a:r>
              <a:rPr lang="ru-RU" sz="1600" dirty="0">
                <a:latin typeface="+mj-lt"/>
              </a:rPr>
              <a:t>Таким образом, на момент заключения первых трудовых договоров футболистов с футбольными клубами, тренер по футболу не состоял в трудовых отношениях со Спортивной школой по футболу. </a:t>
            </a:r>
          </a:p>
          <a:p>
            <a:r>
              <a:rPr lang="ru-RU" sz="1600" dirty="0">
                <a:latin typeface="+mj-lt"/>
              </a:rPr>
              <a:t>Спортивная школа по футболу </a:t>
            </a:r>
            <a:r>
              <a:rPr lang="ru-RU" sz="1600" b="1" i="1" dirty="0">
                <a:latin typeface="+mj-lt"/>
              </a:rPr>
              <a:t>не может выплатить поощрение тренеру</a:t>
            </a:r>
            <a:r>
              <a:rPr lang="ru-RU" sz="1600" dirty="0">
                <a:latin typeface="+mj-lt"/>
              </a:rPr>
              <a:t>, поскольку трудовое законодательство Российской Федерации не позволяет работодателю осуществлять поощрительные выплаты лицам, не состоящим с ним в трудовых отношениях.</a:t>
            </a:r>
          </a:p>
          <a:p>
            <a:endParaRPr lang="ru-RU" sz="1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AB983FA-347B-A14D-89B9-459E41CA8BBD}"/>
              </a:ext>
            </a:extLst>
          </p:cNvPr>
          <p:cNvSpPr/>
          <p:nvPr/>
        </p:nvSpPr>
        <p:spPr>
          <a:xfrm>
            <a:off x="263865" y="5798509"/>
            <a:ext cx="118637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Комитет отменил Решение Палаты, удовлетворил требования Заявителя в полном объеме, ввиду того, что </a:t>
            </a:r>
            <a:br>
              <a:rPr lang="ru-RU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Регламентом предусмотрено, что компенсация за подготовку выплачивается как в пользу клубов и школ, так и в пользу тренеров.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FCBA92F2-4AD6-3A48-815E-4EC50943B0E1}"/>
              </a:ext>
            </a:extLst>
          </p:cNvPr>
          <p:cNvSpPr/>
          <p:nvPr/>
        </p:nvSpPr>
        <p:spPr>
          <a:xfrm>
            <a:off x="90739" y="5185731"/>
            <a:ext cx="195592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800" b="1" i="1" dirty="0">
                <a:solidFill>
                  <a:schemeClr val="bg1">
                    <a:alpha val="44000"/>
                  </a:schemeClr>
                </a:solidFill>
              </a:rPr>
              <a:t>!</a:t>
            </a:r>
            <a:endParaRPr lang="ru-RU" sz="11800" dirty="0">
              <a:solidFill>
                <a:schemeClr val="bg1">
                  <a:alpha val="44000"/>
                </a:schemeClr>
              </a:solidFill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28C01006-B8E3-B149-A0D8-2BAE96D4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17" y="384749"/>
            <a:ext cx="5428495" cy="1337913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rgbClr val="FFFFFF"/>
                </a:solidFill>
              </a:rPr>
              <a:t>Позиция Заявителя</a:t>
            </a:r>
            <a:br>
              <a:rPr lang="ru-RU">
                <a:solidFill>
                  <a:srgbClr val="FFFFFF"/>
                </a:solidFill>
              </a:rPr>
            </a:br>
            <a:r>
              <a:rPr lang="ru-RU" sz="2000">
                <a:solidFill>
                  <a:srgbClr val="FFFFFF"/>
                </a:solidFill>
              </a:rPr>
              <a:t>(Тренер по футболу)</a:t>
            </a:r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7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243F98-7E25-394F-95D8-26D3606D7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622" y="2910253"/>
            <a:ext cx="10377053" cy="29876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latin typeface="+mj-lt"/>
                <a:cs typeface="Times New Roman" panose="02020603050405020304" pitchFamily="18" charset="0"/>
              </a:rPr>
              <a:t>Между футболистом профессионалом, Футбольным клубом 1 и иностранным футбольным клубом </a:t>
            </a: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был </a:t>
            </a:r>
            <a:r>
              <a:rPr lang="ru-RU" sz="1600" dirty="0">
                <a:latin typeface="+mj-lt"/>
                <a:cs typeface="Times New Roman" panose="02020603050405020304" pitchFamily="18" charset="0"/>
              </a:rPr>
              <a:t>заключен </a:t>
            </a:r>
            <a:r>
              <a:rPr lang="ru-RU" sz="1600" dirty="0" err="1">
                <a:latin typeface="+mj-lt"/>
                <a:cs typeface="Times New Roman" panose="02020603050405020304" pitchFamily="18" charset="0"/>
              </a:rPr>
              <a:t>трансферный</a:t>
            </a:r>
            <a:r>
              <a:rPr lang="ru-RU" sz="1600" dirty="0">
                <a:latin typeface="+mj-lt"/>
                <a:cs typeface="Times New Roman" panose="02020603050405020304" pitchFamily="18" charset="0"/>
              </a:rPr>
              <a:t> контракт. В соответствии с условиями </a:t>
            </a:r>
            <a:r>
              <a:rPr lang="ru-RU" sz="1600" dirty="0" err="1">
                <a:latin typeface="+mj-lt"/>
                <a:cs typeface="Times New Roman" panose="02020603050405020304" pitchFamily="18" charset="0"/>
              </a:rPr>
              <a:t>трансферного</a:t>
            </a:r>
            <a:r>
              <a:rPr lang="ru-RU" sz="1600" dirty="0">
                <a:latin typeface="+mj-lt"/>
                <a:cs typeface="Times New Roman" panose="02020603050405020304" pitchFamily="18" charset="0"/>
              </a:rPr>
              <a:t> контракта, футболист- профессионал  находился в Футбольном клубе 1 на условиях «аренды» и был зарегистрирован за Футбольным клубом 1 в течение полугода. По окончании срока действия </a:t>
            </a:r>
            <a:r>
              <a:rPr lang="ru-RU" sz="1600" dirty="0" err="1">
                <a:latin typeface="+mj-lt"/>
                <a:cs typeface="Times New Roman" panose="02020603050405020304" pitchFamily="18" charset="0"/>
              </a:rPr>
              <a:t>трансферного</a:t>
            </a:r>
            <a:r>
              <a:rPr lang="ru-RU" sz="1600" dirty="0">
                <a:latin typeface="+mj-lt"/>
                <a:cs typeface="Times New Roman" panose="02020603050405020304" pitchFamily="18" charset="0"/>
              </a:rPr>
              <a:t> контракта Футболист вернулся в иностранный футбольный клуб.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latin typeface="+mj-lt"/>
                <a:cs typeface="Times New Roman" panose="02020603050405020304" pitchFamily="18" charset="0"/>
              </a:rPr>
              <a:t>После осуществления международного перехода Футболиста из иностранного футбольного клуба в </a:t>
            </a:r>
            <a:br>
              <a:rPr lang="ru-RU" sz="1600" dirty="0">
                <a:latin typeface="+mj-lt"/>
                <a:cs typeface="Times New Roman" panose="02020603050405020304" pitchFamily="18" charset="0"/>
              </a:rPr>
            </a:br>
            <a:r>
              <a:rPr lang="ru-RU" sz="1600" dirty="0">
                <a:latin typeface="+mj-lt"/>
                <a:cs typeface="Times New Roman" panose="02020603050405020304" pitchFamily="18" charset="0"/>
              </a:rPr>
              <a:t>Футбольный клуб 2 Футболист был зарегистрирован за Футбольным клубом 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latin typeface="+mj-lt"/>
                <a:cs typeface="Times New Roman" panose="02020603050405020304" pitchFamily="18" charset="0"/>
              </a:rPr>
              <a:t>Футбольный клуб 1. обратился с заявлением с требованием к Футбольному клубу 2 об уплате суммы компенсации за подготовку Футболиста в Палату РФС по разрешению споров, которая частично удовлетворила его требования.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latin typeface="+mj-lt"/>
                <a:cs typeface="Times New Roman" panose="02020603050405020304" pitchFamily="18" charset="0"/>
              </a:rPr>
              <a:t>Футбольный клуб 1 обратился в Комитет РФС по статусу игроков с жалобой на решение Палаты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8CB097B-0B4A-8845-837B-33466CCC8050}"/>
              </a:ext>
            </a:extLst>
          </p:cNvPr>
          <p:cNvSpPr/>
          <p:nvPr/>
        </p:nvSpPr>
        <p:spPr>
          <a:xfrm>
            <a:off x="10909304" y="5493877"/>
            <a:ext cx="259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3C12702-9BD7-2545-B26C-2695FDCE750A}"/>
              </a:ext>
            </a:extLst>
          </p:cNvPr>
          <p:cNvSpPr/>
          <p:nvPr/>
        </p:nvSpPr>
        <p:spPr>
          <a:xfrm>
            <a:off x="1218508" y="2510143"/>
            <a:ext cx="4165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1"/>
                </a:solidFill>
              </a:rPr>
              <a:t>Фактические обстоятельства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BB8B698-00C5-D24F-8BE3-33F2E9464687}"/>
              </a:ext>
            </a:extLst>
          </p:cNvPr>
          <p:cNvSpPr/>
          <p:nvPr/>
        </p:nvSpPr>
        <p:spPr>
          <a:xfrm>
            <a:off x="1218508" y="750320"/>
            <a:ext cx="8931508" cy="1725431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64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3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1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576D16-D43A-0248-AAB4-1DBACE25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5601"/>
            <a:ext cx="9637776" cy="1430696"/>
          </a:xfrm>
        </p:spPr>
        <p:txBody>
          <a:bodyPr>
            <a:normAutofit fontScale="90000"/>
          </a:bodyPr>
          <a:lstStyle/>
          <a:p>
            <a:r>
              <a:rPr lang="ru-RU" dirty="0"/>
              <a:t>Наличие иностранного элемента </a:t>
            </a:r>
            <a:br>
              <a:rPr lang="ru-RU" dirty="0"/>
            </a:br>
            <a:r>
              <a:rPr lang="ru-RU" dirty="0"/>
              <a:t>в спорах о компенсациях за </a:t>
            </a:r>
            <a:br>
              <a:rPr lang="ru-RU" dirty="0"/>
            </a:br>
            <a:r>
              <a:rPr lang="ru-RU" dirty="0"/>
              <a:t>подготовку футболиста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F9CEC3BF-06A2-FA48-9A87-1CAA1245248E}"/>
              </a:ext>
            </a:extLst>
          </p:cNvPr>
          <p:cNvCxnSpPr>
            <a:cxnSpLocks/>
          </p:cNvCxnSpPr>
          <p:nvPr/>
        </p:nvCxnSpPr>
        <p:spPr>
          <a:xfrm>
            <a:off x="4380663" y="5710072"/>
            <a:ext cx="6384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2923B36-DFFF-BD41-B2BD-B659CBD23A4A}"/>
              </a:ext>
            </a:extLst>
          </p:cNvPr>
          <p:cNvSpPr/>
          <p:nvPr/>
        </p:nvSpPr>
        <p:spPr>
          <a:xfrm>
            <a:off x="10396711" y="574004"/>
            <a:ext cx="195592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800" b="1" i="1" dirty="0">
                <a:solidFill>
                  <a:schemeClr val="accent1">
                    <a:alpha val="44000"/>
                  </a:schemeClr>
                </a:solidFill>
              </a:rPr>
              <a:t>3</a:t>
            </a:r>
            <a:endParaRPr lang="ru-RU" sz="11800" dirty="0">
              <a:solidFill>
                <a:schemeClr val="accent1">
                  <a:alpha val="4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9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9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C65B4C8C-34CB-4871-A2A4-D3A4B838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44F49314-34CA-49F7-B857-CFA8666AA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Заголовок 1">
            <a:extLst>
              <a:ext uri="{FF2B5EF4-FFF2-40B4-BE49-F238E27FC236}">
                <a16:creationId xmlns:a16="http://schemas.microsoft.com/office/drawing/2014/main" xmlns="" id="{1B405D68-E297-45D2-B969-5ED3E5B6B6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040122"/>
              </p:ext>
            </p:extLst>
          </p:nvPr>
        </p:nvGraphicFramePr>
        <p:xfrm>
          <a:off x="137884" y="814979"/>
          <a:ext cx="11916229" cy="551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5D95368A-C3F6-CD43-AF85-AB2E49FEBCAA}"/>
              </a:ext>
            </a:extLst>
          </p:cNvPr>
          <p:cNvSpPr/>
          <p:nvPr/>
        </p:nvSpPr>
        <p:spPr>
          <a:xfrm>
            <a:off x="137884" y="145880"/>
            <a:ext cx="10707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Комитет в решении отвечает на следующие вопросы: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128D04A8-FD94-AB4D-9FEC-84DE7B6C59F1}"/>
              </a:ext>
            </a:extLst>
          </p:cNvPr>
          <p:cNvSpPr/>
          <p:nvPr/>
        </p:nvSpPr>
        <p:spPr>
          <a:xfrm>
            <a:off x="1147367" y="6393059"/>
            <a:ext cx="9897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Комитет пришел к выводу о том, что требования Заявителя удовлетворению не подлежат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8AE105B6-E84D-8E4C-865A-FAA170876218}"/>
              </a:ext>
            </a:extLst>
          </p:cNvPr>
          <p:cNvSpPr/>
          <p:nvPr/>
        </p:nvSpPr>
        <p:spPr>
          <a:xfrm>
            <a:off x="-137887" y="156768"/>
            <a:ext cx="195592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0" b="1" i="1" dirty="0">
                <a:solidFill>
                  <a:schemeClr val="accent1">
                    <a:alpha val="44000"/>
                  </a:schemeClr>
                </a:solidFill>
              </a:rPr>
              <a:t>I</a:t>
            </a:r>
            <a:endParaRPr lang="ru-RU" sz="17000" dirty="0">
              <a:solidFill>
                <a:schemeClr val="accent1">
                  <a:alpha val="44000"/>
                </a:schemeClr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685AA4D0-9A68-A740-A536-FF0E8D2CAE10}"/>
              </a:ext>
            </a:extLst>
          </p:cNvPr>
          <p:cNvSpPr/>
          <p:nvPr/>
        </p:nvSpPr>
        <p:spPr>
          <a:xfrm>
            <a:off x="6079169" y="156768"/>
            <a:ext cx="195592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0" b="1" i="1" dirty="0">
                <a:solidFill>
                  <a:schemeClr val="accent1">
                    <a:alpha val="44000"/>
                  </a:schemeClr>
                </a:solidFill>
              </a:rPr>
              <a:t>II</a:t>
            </a:r>
            <a:endParaRPr lang="ru-RU" sz="17000" dirty="0">
              <a:solidFill>
                <a:schemeClr val="accent1">
                  <a:alpha val="4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5704711-01D6-1E44-9785-0D96133E6DA9}"/>
              </a:ext>
            </a:extLst>
          </p:cNvPr>
          <p:cNvSpPr/>
          <p:nvPr/>
        </p:nvSpPr>
        <p:spPr>
          <a:xfrm>
            <a:off x="1216549" y="733442"/>
            <a:ext cx="8931508" cy="1725431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64000"/>
                </a:schemeClr>
              </a:gs>
              <a:gs pos="50000">
                <a:schemeClr val="accent1">
                  <a:lumMod val="105000"/>
                  <a:satMod val="103000"/>
                  <a:tint val="73000"/>
                  <a:alpha val="3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  <a:alpha val="1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576D16-D43A-0248-AAB4-1DBACE25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282" y="952145"/>
            <a:ext cx="9637776" cy="1430696"/>
          </a:xfrm>
        </p:spPr>
        <p:txBody>
          <a:bodyPr>
            <a:normAutofit fontScale="90000"/>
          </a:bodyPr>
          <a:lstStyle/>
          <a:p>
            <a:r>
              <a:rPr lang="ru-RU" dirty="0"/>
              <a:t>Возмещение убытков, понесенных футбольным клубом в связи </a:t>
            </a:r>
            <a:br>
              <a:rPr lang="ru-RU" dirty="0"/>
            </a:br>
            <a:r>
              <a:rPr lang="ru-RU" dirty="0"/>
              <a:t>с нарушением </a:t>
            </a:r>
            <a:r>
              <a:rPr lang="ru-RU" dirty="0" err="1"/>
              <a:t>трансферного</a:t>
            </a:r>
            <a:r>
              <a:rPr lang="ru-RU" dirty="0"/>
              <a:t> договора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0F2ADE7-7C10-BA46-AA71-B6ACF60ADCCA}"/>
              </a:ext>
            </a:extLst>
          </p:cNvPr>
          <p:cNvSpPr/>
          <p:nvPr/>
        </p:nvSpPr>
        <p:spPr>
          <a:xfrm>
            <a:off x="1072199" y="3021695"/>
            <a:ext cx="10309747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Между Футбольным клубом 1, Футбольным клубом 2 и футболистом-профессионалом был заключен </a:t>
            </a:r>
            <a:r>
              <a:rPr lang="ru-RU" sz="17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трансферный</a:t>
            </a:r>
            <a:r>
              <a:rPr lang="ru-RU" sz="17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контракт о переходе футболиста из Футбольного клуба 1 в Футбольный клуб 2 на условиях «аренды» на год.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>
                <a:latin typeface="+mj-lt"/>
                <a:cs typeface="Times New Roman" panose="02020603050405020304" pitchFamily="18" charset="0"/>
              </a:rPr>
              <a:t>Письмом Футболист сообщил Футбольному клубу 1 о досрочном расторжении трудового договора с Футбольным клубом 2 и возобновлении работы в Футбольном клубе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>
                <a:latin typeface="+mj-lt"/>
                <a:cs typeface="Times New Roman" panose="02020603050405020304" pitchFamily="18" charset="0"/>
              </a:rPr>
              <a:t>Футбольный клуб 1 направил в Палату РФС по разрешению споров заявление в отношении Футбольного клуба 2 о его признании нарушившим обязательства по </a:t>
            </a:r>
            <a:r>
              <a:rPr lang="ru-RU" sz="1700" dirty="0" err="1">
                <a:latin typeface="+mj-lt"/>
                <a:cs typeface="Times New Roman" panose="02020603050405020304" pitchFamily="18" charset="0"/>
              </a:rPr>
              <a:t>трансферному</a:t>
            </a:r>
            <a:r>
              <a:rPr lang="ru-RU" sz="1700" dirty="0">
                <a:latin typeface="+mj-lt"/>
                <a:cs typeface="Times New Roman" panose="02020603050405020304" pitchFamily="18" charset="0"/>
              </a:rPr>
              <a:t> контракту, о возмещении убытков.  Палата отказала в удовлетворении требований Заявителя.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>
                <a:latin typeface="+mj-lt"/>
                <a:cs typeface="Times New Roman" panose="02020603050405020304" pitchFamily="18" charset="0"/>
              </a:rPr>
              <a:t>Футбольный клуб 1 обратился в Комитет РФС по статусу игроков с жалобой на решение Палаты.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00FD41C0-2848-1F45-925E-7CCFE1CC1E8B}"/>
              </a:ext>
            </a:extLst>
          </p:cNvPr>
          <p:cNvSpPr/>
          <p:nvPr/>
        </p:nvSpPr>
        <p:spPr>
          <a:xfrm>
            <a:off x="10910058" y="5497759"/>
            <a:ext cx="301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F514D42C-9E3D-0D41-A639-818B0C22F661}"/>
              </a:ext>
            </a:extLst>
          </p:cNvPr>
          <p:cNvSpPr/>
          <p:nvPr/>
        </p:nvSpPr>
        <p:spPr>
          <a:xfrm>
            <a:off x="1216549" y="2563577"/>
            <a:ext cx="4165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solidFill>
                  <a:schemeClr val="accent1"/>
                </a:solidFill>
              </a:rPr>
              <a:t>Фактические обстоятельства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F4FD2315-81C4-B94C-810E-0D0F2258DD87}"/>
              </a:ext>
            </a:extLst>
          </p:cNvPr>
          <p:cNvCxnSpPr>
            <a:cxnSpLocks/>
          </p:cNvCxnSpPr>
          <p:nvPr/>
        </p:nvCxnSpPr>
        <p:spPr>
          <a:xfrm>
            <a:off x="4380663" y="5710072"/>
            <a:ext cx="6384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367C5485-6CF7-2F4E-B506-594436A20E85}"/>
              </a:ext>
            </a:extLst>
          </p:cNvPr>
          <p:cNvSpPr/>
          <p:nvPr/>
        </p:nvSpPr>
        <p:spPr>
          <a:xfrm>
            <a:off x="10403982" y="496021"/>
            <a:ext cx="195592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800" b="1" i="1" dirty="0">
                <a:solidFill>
                  <a:schemeClr val="accent1">
                    <a:alpha val="44000"/>
                  </a:schemeClr>
                </a:solidFill>
              </a:rPr>
              <a:t>4</a:t>
            </a:r>
            <a:endParaRPr lang="ru-RU" sz="11800" dirty="0">
              <a:solidFill>
                <a:schemeClr val="accent1">
                  <a:alpha val="4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7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89ACC69-ADF2-492B-84C5-EA2CC16071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5B0C704-F811-AB45-82EB-F69302892A47}"/>
              </a:ext>
            </a:extLst>
          </p:cNvPr>
          <p:cNvSpPr/>
          <p:nvPr/>
        </p:nvSpPr>
        <p:spPr>
          <a:xfrm>
            <a:off x="6415157" y="1941915"/>
            <a:ext cx="5522991" cy="4075254"/>
          </a:xfrm>
          <a:prstGeom prst="rect">
            <a:avLst/>
          </a:prstGeom>
          <a:gradFill>
            <a:gsLst>
              <a:gs pos="0">
                <a:schemeClr val="bg1">
                  <a:alpha val="53000"/>
                </a:schemeClr>
              </a:gs>
              <a:gs pos="50000">
                <a:schemeClr val="bg1">
                  <a:alpha val="31000"/>
                </a:schemeClr>
              </a:gs>
              <a:gs pos="100000">
                <a:schemeClr val="bg1">
                  <a:alpha val="3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+mj-lt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11C2730A-974F-9F42-A52A-4BEDDEBEF4CA}"/>
              </a:ext>
            </a:extLst>
          </p:cNvPr>
          <p:cNvSpPr/>
          <p:nvPr/>
        </p:nvSpPr>
        <p:spPr>
          <a:xfrm>
            <a:off x="551538" y="1928266"/>
            <a:ext cx="5704040" cy="4075254"/>
          </a:xfrm>
          <a:prstGeom prst="rect">
            <a:avLst/>
          </a:prstGeom>
          <a:gradFill>
            <a:gsLst>
              <a:gs pos="0">
                <a:schemeClr val="bg1">
                  <a:alpha val="53000"/>
                </a:schemeClr>
              </a:gs>
              <a:gs pos="50000">
                <a:schemeClr val="bg1">
                  <a:alpha val="31000"/>
                </a:schemeClr>
              </a:gs>
              <a:gs pos="100000">
                <a:schemeClr val="bg1">
                  <a:alpha val="3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+mj-lt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C01006-B8E3-B149-A0D8-2BAE96D4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4" y="614567"/>
            <a:ext cx="5428495" cy="133791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Позиция Заявителя</a:t>
            </a:r>
            <a:br>
              <a:rPr lang="ru-RU" dirty="0">
                <a:solidFill>
                  <a:srgbClr val="FFFFFF"/>
                </a:solidFill>
              </a:rPr>
            </a:br>
            <a:r>
              <a:rPr lang="ru-RU" sz="2000" dirty="0">
                <a:solidFill>
                  <a:srgbClr val="FFFFFF"/>
                </a:solidFill>
              </a:rPr>
              <a:t>(Футбольный клуб 1)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2AE495E-2AAF-4BC1-87A5-331009D828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21042A-9A6C-D348-BF06-2DA158FE9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05" y="2068362"/>
            <a:ext cx="5428495" cy="3786528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ru-RU" sz="3300" dirty="0">
                <a:latin typeface="+mj-lt"/>
              </a:rPr>
              <a:t>Заявитель считает, что </a:t>
            </a:r>
            <a:r>
              <a:rPr lang="ru-RU" sz="3300" b="1" i="1" dirty="0">
                <a:latin typeface="+mj-lt"/>
              </a:rPr>
              <a:t>в результате действий Футбольного клуба 2 </a:t>
            </a:r>
            <a:r>
              <a:rPr lang="ru-RU" sz="3300" dirty="0">
                <a:latin typeface="+mj-lt"/>
              </a:rPr>
              <a:t>у  Футбольного клуба 1 возникли расходы, которые он не должен был бы нести при надлежащем исполнении Футбольным клубом 2 своих обязательств.</a:t>
            </a:r>
          </a:p>
          <a:p>
            <a:pPr>
              <a:spcBef>
                <a:spcPts val="0"/>
              </a:spcBef>
            </a:pPr>
            <a:r>
              <a:rPr lang="ru-RU" sz="3300" dirty="0">
                <a:latin typeface="+mj-lt"/>
              </a:rPr>
              <a:t>Нарушение условий </a:t>
            </a:r>
            <a:r>
              <a:rPr lang="ru-RU" sz="3300" dirty="0" err="1">
                <a:latin typeface="+mj-lt"/>
              </a:rPr>
              <a:t>трансферного</a:t>
            </a:r>
            <a:r>
              <a:rPr lang="ru-RU" sz="3300" dirty="0">
                <a:latin typeface="+mj-lt"/>
              </a:rPr>
              <a:t> контракта на условиях «аренды» со стороны клуба-арендатора Футбольного клуба 2, приведшее к его досрочному расторжению игроком, </a:t>
            </a:r>
            <a:r>
              <a:rPr lang="ru-RU" sz="3300" b="1" i="1" dirty="0">
                <a:latin typeface="+mj-lt"/>
              </a:rPr>
              <a:t>нарушает право Футбольного клуба 1 не выплачивать игроку заработную плату</a:t>
            </a:r>
            <a:r>
              <a:rPr lang="ru-RU" sz="3300" dirty="0">
                <a:latin typeface="+mj-lt"/>
              </a:rPr>
              <a:t> в течение заранее согласованного периода аренды, а также право на обеспечение игрока, имеющего с клубом долгосрочный трудовой договор и являющегося, в этой связи, «активом» клуба, игровой практикой.</a:t>
            </a:r>
          </a:p>
          <a:p>
            <a:pPr>
              <a:spcBef>
                <a:spcPts val="0"/>
              </a:spcBef>
            </a:pPr>
            <a:r>
              <a:rPr lang="ru-RU" sz="3300" dirty="0">
                <a:latin typeface="+mj-lt"/>
              </a:rPr>
              <a:t>Размер убытков Футбольного клуба 1 </a:t>
            </a:r>
            <a:r>
              <a:rPr lang="ru-RU" sz="3300" b="1" i="1" dirty="0">
                <a:latin typeface="+mj-lt"/>
              </a:rPr>
              <a:t>складывается из разницы между размером заработной платы и социальными платежами, </a:t>
            </a:r>
            <a:r>
              <a:rPr lang="ru-RU" sz="3300" dirty="0">
                <a:latin typeface="+mj-lt"/>
              </a:rPr>
              <a:t>подлежащими выплате Футболисту в период предполагаемой аренды </a:t>
            </a:r>
            <a:r>
              <a:rPr lang="ru-RU" sz="3300" b="1" i="1" dirty="0">
                <a:latin typeface="+mj-lt"/>
              </a:rPr>
              <a:t>и выплатами, которые Футбольный клуб 1 в указанный период должен был производить.</a:t>
            </a:r>
            <a:endParaRPr lang="ru-RU" sz="2400" b="1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5C1039AA-9AB8-2F49-986D-5A137223D2C7}"/>
              </a:ext>
            </a:extLst>
          </p:cNvPr>
          <p:cNvSpPr txBox="1">
            <a:spLocks/>
          </p:cNvSpPr>
          <p:nvPr/>
        </p:nvSpPr>
        <p:spPr>
          <a:xfrm>
            <a:off x="6371769" y="614567"/>
            <a:ext cx="5428495" cy="1337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rgbClr val="FFFFFF"/>
                </a:solidFill>
              </a:rPr>
              <a:t>Позиция Ответчика</a:t>
            </a:r>
          </a:p>
          <a:p>
            <a:pPr algn="ctr"/>
            <a:r>
              <a:rPr lang="ru-RU" sz="2000" dirty="0">
                <a:solidFill>
                  <a:srgbClr val="FFFFFF"/>
                </a:solidFill>
              </a:rPr>
              <a:t>(Футбольный клуб 2)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288E368F-0789-334B-84E9-F54D9BE30B42}"/>
              </a:ext>
            </a:extLst>
          </p:cNvPr>
          <p:cNvSpPr txBox="1">
            <a:spLocks/>
          </p:cNvSpPr>
          <p:nvPr/>
        </p:nvSpPr>
        <p:spPr>
          <a:xfrm>
            <a:off x="6497619" y="2068362"/>
            <a:ext cx="5302645" cy="3568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latin typeface="+mj-lt"/>
              </a:rPr>
              <a:t>По мнению Ответчика, досрочное прекращение трудового договора (с Футбольным клубом 2) и возобновление первоначально заключённого трудового договора </a:t>
            </a:r>
            <a:r>
              <a:rPr lang="ru-RU" sz="1600" b="1" i="1" dirty="0">
                <a:latin typeface="+mj-lt"/>
              </a:rPr>
              <a:t>не может рассматриваться в качестве ущерба (убытков) для Заявителя.</a:t>
            </a:r>
          </a:p>
          <a:p>
            <a:r>
              <a:rPr lang="ru-RU" sz="1600" dirty="0">
                <a:latin typeface="+mj-lt"/>
              </a:rPr>
              <a:t>Ответчик обратил внимание Комитета на тот факт, что ни законодательство Российской Федерации, ни нормы регламентов РФС не предусматривают </a:t>
            </a:r>
            <a:r>
              <a:rPr lang="ru-RU" sz="1600" b="1" i="1" dirty="0">
                <a:latin typeface="+mj-lt"/>
              </a:rPr>
              <a:t>ни одного обстоятельства, при наступлении которого обязанность работодателя Футбольного клуба 1 по выплате заработной платы признавалась бы убытком.</a:t>
            </a:r>
          </a:p>
          <a:p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E0C9033-F813-3242-B96D-E829D6EC1582}"/>
              </a:ext>
            </a:extLst>
          </p:cNvPr>
          <p:cNvSpPr/>
          <p:nvPr/>
        </p:nvSpPr>
        <p:spPr>
          <a:xfrm>
            <a:off x="1306947" y="6185170"/>
            <a:ext cx="9897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Комитет пришел к выводу о том, что требования Заявителя удовлетворению не подлежат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9F45909-7122-F64D-8F36-0184503D1AF2}"/>
              </a:ext>
            </a:extLst>
          </p:cNvPr>
          <p:cNvSpPr/>
          <p:nvPr/>
        </p:nvSpPr>
        <p:spPr>
          <a:xfrm>
            <a:off x="90739" y="5185731"/>
            <a:ext cx="195592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800" b="1" i="1" dirty="0">
                <a:solidFill>
                  <a:schemeClr val="bg1">
                    <a:alpha val="44000"/>
                  </a:schemeClr>
                </a:solidFill>
              </a:rPr>
              <a:t>!</a:t>
            </a:r>
            <a:endParaRPr lang="ru-RU" sz="11800" dirty="0">
              <a:solidFill>
                <a:schemeClr val="bg1">
                  <a:alpha val="4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3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965</TotalTime>
  <Words>1380</Words>
  <Application>Microsoft Macintosh PowerPoint</Application>
  <PresentationFormat>Широкоэкранный</PresentationFormat>
  <Paragraphs>87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Arial</vt:lpstr>
      <vt:lpstr>Тема Office</vt:lpstr>
      <vt:lpstr>Обзор практики Комитета РФС по статусу игроков  </vt:lpstr>
      <vt:lpstr>Спортивная школа по футболу  против тренера по футболу</vt:lpstr>
      <vt:lpstr>Позиция Заявителя (Спортивная школа по футболу)</vt:lpstr>
      <vt:lpstr>Спортивная школа по футболу против тренера по футболу</vt:lpstr>
      <vt:lpstr>Позиция Заявителя (Тренер по футболу)</vt:lpstr>
      <vt:lpstr>Наличие иностранного элемента  в спорах о компенсациях за  подготовку футболиста</vt:lpstr>
      <vt:lpstr>Презентация PowerPoint</vt:lpstr>
      <vt:lpstr>Возмещение убытков, понесенных футбольным клубом в связи  с нарушением трансферного договора</vt:lpstr>
      <vt:lpstr>Позиция Заявителя (Футбольный клуб 1)</vt:lpstr>
      <vt:lpstr>Регистрация футболиста-профессионала вне регистрационного срока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футбольные споры рассмотренные в Комитете по статусу игроков РФС</dc:title>
  <dc:creator>Ekaterina Kashekhlebova</dc:creator>
  <cp:lastModifiedBy>Ольга Шевченко</cp:lastModifiedBy>
  <cp:revision>48</cp:revision>
  <dcterms:created xsi:type="dcterms:W3CDTF">2018-07-08T16:18:14Z</dcterms:created>
  <dcterms:modified xsi:type="dcterms:W3CDTF">2018-07-13T10:39:29Z</dcterms:modified>
</cp:coreProperties>
</file>